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571" r:id="rId3"/>
    <p:sldId id="568" r:id="rId4"/>
    <p:sldId id="572" r:id="rId5"/>
    <p:sldId id="573" r:id="rId6"/>
    <p:sldId id="574" r:id="rId7"/>
    <p:sldId id="575" r:id="rId8"/>
    <p:sldId id="570" r:id="rId9"/>
    <p:sldId id="307" r:id="rId10"/>
  </p:sldIdLst>
  <p:sldSz cx="12192000" cy="6858000"/>
  <p:notesSz cx="6858000" cy="9144000"/>
  <p:embeddedFontLst>
    <p:embeddedFont>
      <p:font typeface="华文楷体" panose="02010600040101010101" pitchFamily="2" charset="-122"/>
      <p:regular r:id="rId13"/>
    </p:embeddedFont>
    <p:embeddedFont>
      <p:font typeface="等线" panose="02010600030101010101" pitchFamily="2" charset="-122"/>
      <p:regular r:id="rId14"/>
      <p:bold r:id="rId15"/>
    </p:embeddedFont>
    <p:embeddedFont>
      <p:font typeface="仿宋" panose="02010609060101010101" pitchFamily="49" charset="-122"/>
      <p:regular r:id="rId16"/>
    </p:embeddedFont>
    <p:embeddedFont>
      <p:font typeface="楷体" panose="02010609060101010101" pitchFamily="49" charset="-122"/>
      <p:regular r:id="rId17"/>
    </p:embeddedFont>
    <p:embeddedFont>
      <p:font typeface="微软雅黑" panose="020B0503020204020204" pitchFamily="34" charset="-122"/>
      <p:regular r:id="rId18"/>
      <p:bold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7" userDrawn="1">
          <p15:clr>
            <a:srgbClr val="A4A3A4"/>
          </p15:clr>
        </p15:guide>
        <p15:guide id="2" pos="3763" userDrawn="1">
          <p15:clr>
            <a:srgbClr val="A4A3A4"/>
          </p15:clr>
        </p15:guide>
        <p15:guide id="3" orient="horz" pos="143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何勇" initials="" lastIdx="13" clrIdx="0"/>
  <p:cmAuthor id="2" name="吴江梅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966"/>
    <a:srgbClr val="1A2E52"/>
    <a:srgbClr val="29477E"/>
    <a:srgbClr val="98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3" autoAdjust="0"/>
    <p:restoredTop sz="88504" autoAdjust="0"/>
  </p:normalViewPr>
  <p:slideViewPr>
    <p:cSldViewPr snapToGrid="0" showGuides="1">
      <p:cViewPr varScale="1">
        <p:scale>
          <a:sx n="108" d="100"/>
          <a:sy n="108" d="100"/>
        </p:scale>
        <p:origin x="451" y="86"/>
      </p:cViewPr>
      <p:guideLst>
        <p:guide orient="horz" pos="2297"/>
        <p:guide pos="3763"/>
        <p:guide orient="horz" pos="14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CBC69-0E27-4B60-A6E8-1239BA49814A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CA1A-3854-4111-A31F-93C496ABEC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612CE-E828-049C-E597-6A9654FA9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12EEAE-15B6-5029-0995-3CAE9B2AC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2950F4-9C13-83BA-ACF1-5889B1A46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FC348-8B61-9BE6-243C-56A4D2385A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7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A576-2CC4-B607-466F-3A964CE22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18D171-2639-4C1B-51A7-880AC0441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F37C9F-E895-F46A-17A9-B1CD69CD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79BD82-644C-EAEE-9AFC-66F9443F5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2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B286-12B9-B1FA-998B-B39821CD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D16DBF-790C-F31F-9300-532C158EE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776E01-C9E1-2B4A-3CFA-3B8F41EAC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accent6"/>
                </a:solidFill>
              </a:rPr>
              <a:t>时间域卷积：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帧特征聚合之前，增加了一个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时间域卷积层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。该卷积层包含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256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个核，每个核的大小为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3×3 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× 10 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帧时间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，帧间步幅为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在该层之后进行时间维度的最大池化。该模型旨在捕获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相邻帧之间的局部时间关系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实现上是**“</a:t>
            </a:r>
            <a:r>
              <a:rPr lang="en-US" altLang="zh-CN" dirty="0"/>
              <a:t>2D </a:t>
            </a:r>
            <a:r>
              <a:rPr lang="zh-CN" altLang="en-US" dirty="0"/>
              <a:t>空间卷积 </a:t>
            </a:r>
            <a:r>
              <a:rPr lang="en-US" altLang="zh-CN" dirty="0"/>
              <a:t>+ 1D </a:t>
            </a:r>
            <a:r>
              <a:rPr lang="zh-CN" altLang="en-US" dirty="0"/>
              <a:t>时间卷积”的组合形式**，也就是</a:t>
            </a:r>
            <a:r>
              <a:rPr lang="en-US" altLang="zh-CN" b="1" dirty="0"/>
              <a:t>3D </a:t>
            </a:r>
            <a:r>
              <a:rPr lang="zh-CN" altLang="en-US" b="1" dirty="0"/>
              <a:t>卷积的特例</a:t>
            </a:r>
            <a:r>
              <a:rPr lang="zh-CN" altLang="en-US" dirty="0"/>
              <a:t>。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CAAB8E-D712-B3FA-57AC-F47BC6B18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0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67A97-358A-478F-6389-1E9B1E8D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24D0E2-F592-5945-73BA-0C221EBC9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A2FC3B-3F56-83A4-CB86-BF489DBFF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873E9A-B72E-7FA3-21BB-BEDCB7156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0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07C85-1B9F-C9AD-89E6-C9CE346A0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E9E79C-58B6-AE8F-F7FA-732BDA937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DABA7A-9183-675D-A01D-A3A592D8A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E83CAA-3FE2-13DF-C547-90B931C6E8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4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2C902-994E-7E92-21D4-441AABC5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9339DE-C363-58F0-8B31-5D54CE35A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8F9F04-728E-28BA-6BD3-8DC0F0446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8CFEFE-15BF-1BE6-0238-0ED2B7BA3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6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EB422-3165-8EC4-F1A0-056E7284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5B3B72-AE25-A0D9-5EB7-3D00A8DEA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77A08-DA51-D14D-996D-45701CB0D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多实例学习中，</a:t>
            </a:r>
            <a:r>
              <a:rPr lang="zh-CN" altLang="en-US" b="1" dirty="0"/>
              <a:t>至少一个实例属于目标类别</a:t>
            </a:r>
            <a:r>
              <a:rPr lang="zh-CN" altLang="en-US" dirty="0"/>
              <a:t>，其他的没作用。模型不知道哪一帧真正决定视频类别；但通过 </a:t>
            </a:r>
            <a:r>
              <a:rPr lang="en-US" altLang="zh-CN" dirty="0"/>
              <a:t>max-pooling </a:t>
            </a:r>
            <a:r>
              <a:rPr lang="zh-CN" altLang="en-US" dirty="0"/>
              <a:t>的反传，梯度只会流向那些贡献最大的帧；这就等价于让网络“自动发现”对分类最重要的帧。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反向传播时，</a:t>
            </a:r>
            <a:r>
              <a:rPr lang="zh-CN" altLang="en-US" b="1" dirty="0"/>
              <a:t>只有最大值所在帧的那个特征维度获得梯度</a:t>
            </a:r>
            <a:r>
              <a:rPr lang="zh-CN" altLang="en-US" dirty="0"/>
              <a:t>，其他帧梯度为 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b="1" dirty="0"/>
              <a:t>LSTM </a:t>
            </a:r>
            <a:r>
              <a:rPr lang="zh-CN" altLang="en-US" b="1" dirty="0"/>
              <a:t>难 </a:t>
            </a:r>
            <a:r>
              <a:rPr lang="en-US" altLang="zh-CN" b="1" dirty="0"/>
              <a:t>train </a:t>
            </a:r>
            <a:r>
              <a:rPr lang="zh-CN" altLang="en-US" b="1"/>
              <a:t>的根本原因</a:t>
            </a:r>
            <a:r>
              <a:rPr lang="zh-CN" altLang="en-US"/>
              <a:t>在于：</a:t>
            </a:r>
            <a:br>
              <a:rPr lang="zh-CN" altLang="en-US"/>
            </a:br>
            <a:r>
              <a:rPr lang="zh-CN" altLang="en-US"/>
              <a:t>它要在时间上维护和更新长期记忆，梯度传播路径长、依赖复杂、噪声多，</a:t>
            </a:r>
            <a:br>
              <a:rPr lang="zh-CN" altLang="en-US"/>
            </a:br>
            <a:r>
              <a:rPr lang="zh-CN" altLang="en-US"/>
              <a:t>导致优化空间高度非凸、收敛慢、容易不稳定。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1941D3-0132-7262-4C1C-29E1B0464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6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2947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32776" y="225518"/>
            <a:ext cx="11709294" cy="6028366"/>
            <a:chOff x="232776" y="225518"/>
            <a:chExt cx="11709294" cy="6028366"/>
          </a:xfrm>
        </p:grpSpPr>
        <p:sp>
          <p:nvSpPr>
            <p:cNvPr id="8" name="Freeform 5"/>
            <p:cNvSpPr/>
            <p:nvPr/>
          </p:nvSpPr>
          <p:spPr bwMode="auto">
            <a:xfrm>
              <a:off x="232776" y="225518"/>
              <a:ext cx="11709294" cy="6028366"/>
            </a:xfrm>
            <a:custGeom>
              <a:avLst/>
              <a:gdLst>
                <a:gd name="T0" fmla="*/ 0 w 3452"/>
                <a:gd name="T1" fmla="*/ 0 h 1776"/>
                <a:gd name="T2" fmla="*/ 3452 w 3452"/>
                <a:gd name="T3" fmla="*/ 0 h 1776"/>
                <a:gd name="T4" fmla="*/ 3452 w 3452"/>
                <a:gd name="T5" fmla="*/ 1776 h 1776"/>
                <a:gd name="T6" fmla="*/ 1795 w 3452"/>
                <a:gd name="T7" fmla="*/ 1776 h 1776"/>
                <a:gd name="T8" fmla="*/ 1775 w 3452"/>
                <a:gd name="T9" fmla="*/ 1766 h 1776"/>
                <a:gd name="T10" fmla="*/ 1745 w 3452"/>
                <a:gd name="T11" fmla="*/ 1726 h 1776"/>
                <a:gd name="T12" fmla="*/ 1707 w 3452"/>
                <a:gd name="T13" fmla="*/ 1726 h 1776"/>
                <a:gd name="T14" fmla="*/ 1676 w 3452"/>
                <a:gd name="T15" fmla="*/ 1766 h 1776"/>
                <a:gd name="T16" fmla="*/ 1657 w 3452"/>
                <a:gd name="T17" fmla="*/ 1776 h 1776"/>
                <a:gd name="T18" fmla="*/ 0 w 3452"/>
                <a:gd name="T19" fmla="*/ 1776 h 1776"/>
                <a:gd name="T20" fmla="*/ 0 w 3452"/>
                <a:gd name="T21" fmla="*/ 0 h 1776"/>
                <a:gd name="T22" fmla="*/ 0 w 3452"/>
                <a:gd name="T23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2" h="1776">
                  <a:moveTo>
                    <a:pt x="0" y="0"/>
                  </a:moveTo>
                  <a:cubicBezTo>
                    <a:pt x="3452" y="0"/>
                    <a:pt x="3452" y="0"/>
                    <a:pt x="3452" y="0"/>
                  </a:cubicBezTo>
                  <a:cubicBezTo>
                    <a:pt x="3452" y="1776"/>
                    <a:pt x="3452" y="1776"/>
                    <a:pt x="3452" y="1776"/>
                  </a:cubicBezTo>
                  <a:cubicBezTo>
                    <a:pt x="1795" y="1776"/>
                    <a:pt x="1795" y="1776"/>
                    <a:pt x="1795" y="1776"/>
                  </a:cubicBezTo>
                  <a:cubicBezTo>
                    <a:pt x="1787" y="1776"/>
                    <a:pt x="1780" y="1772"/>
                    <a:pt x="1775" y="1766"/>
                  </a:cubicBezTo>
                  <a:cubicBezTo>
                    <a:pt x="1745" y="1726"/>
                    <a:pt x="1745" y="1726"/>
                    <a:pt x="1745" y="1726"/>
                  </a:cubicBezTo>
                  <a:cubicBezTo>
                    <a:pt x="1735" y="1713"/>
                    <a:pt x="1716" y="1713"/>
                    <a:pt x="1707" y="1726"/>
                  </a:cubicBezTo>
                  <a:cubicBezTo>
                    <a:pt x="1676" y="1766"/>
                    <a:pt x="1676" y="1766"/>
                    <a:pt x="1676" y="1766"/>
                  </a:cubicBezTo>
                  <a:cubicBezTo>
                    <a:pt x="1672" y="1772"/>
                    <a:pt x="1665" y="1776"/>
                    <a:pt x="1657" y="1776"/>
                  </a:cubicBezTo>
                  <a:cubicBezTo>
                    <a:pt x="0" y="1776"/>
                    <a:pt x="0" y="1776"/>
                    <a:pt x="0" y="17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65100" dist="76200" dir="10800000" algn="r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5"/>
            <p:cNvSpPr/>
            <p:nvPr/>
          </p:nvSpPr>
          <p:spPr bwMode="auto">
            <a:xfrm>
              <a:off x="232776" y="225518"/>
              <a:ext cx="11709294" cy="6028366"/>
            </a:xfrm>
            <a:custGeom>
              <a:avLst/>
              <a:gdLst>
                <a:gd name="T0" fmla="*/ 0 w 3452"/>
                <a:gd name="T1" fmla="*/ 0 h 1776"/>
                <a:gd name="T2" fmla="*/ 3452 w 3452"/>
                <a:gd name="T3" fmla="*/ 0 h 1776"/>
                <a:gd name="T4" fmla="*/ 3452 w 3452"/>
                <a:gd name="T5" fmla="*/ 1776 h 1776"/>
                <a:gd name="T6" fmla="*/ 1795 w 3452"/>
                <a:gd name="T7" fmla="*/ 1776 h 1776"/>
                <a:gd name="T8" fmla="*/ 1775 w 3452"/>
                <a:gd name="T9" fmla="*/ 1766 h 1776"/>
                <a:gd name="T10" fmla="*/ 1745 w 3452"/>
                <a:gd name="T11" fmla="*/ 1726 h 1776"/>
                <a:gd name="T12" fmla="*/ 1707 w 3452"/>
                <a:gd name="T13" fmla="*/ 1726 h 1776"/>
                <a:gd name="T14" fmla="*/ 1676 w 3452"/>
                <a:gd name="T15" fmla="*/ 1766 h 1776"/>
                <a:gd name="T16" fmla="*/ 1657 w 3452"/>
                <a:gd name="T17" fmla="*/ 1776 h 1776"/>
                <a:gd name="T18" fmla="*/ 0 w 3452"/>
                <a:gd name="T19" fmla="*/ 1776 h 1776"/>
                <a:gd name="T20" fmla="*/ 0 w 3452"/>
                <a:gd name="T21" fmla="*/ 0 h 1776"/>
                <a:gd name="T22" fmla="*/ 0 w 3452"/>
                <a:gd name="T23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2" h="1776">
                  <a:moveTo>
                    <a:pt x="0" y="0"/>
                  </a:moveTo>
                  <a:cubicBezTo>
                    <a:pt x="3452" y="0"/>
                    <a:pt x="3452" y="0"/>
                    <a:pt x="3452" y="0"/>
                  </a:cubicBezTo>
                  <a:cubicBezTo>
                    <a:pt x="3452" y="1776"/>
                    <a:pt x="3452" y="1776"/>
                    <a:pt x="3452" y="1776"/>
                  </a:cubicBezTo>
                  <a:cubicBezTo>
                    <a:pt x="1795" y="1776"/>
                    <a:pt x="1795" y="1776"/>
                    <a:pt x="1795" y="1776"/>
                  </a:cubicBezTo>
                  <a:cubicBezTo>
                    <a:pt x="1787" y="1776"/>
                    <a:pt x="1780" y="1772"/>
                    <a:pt x="1775" y="1766"/>
                  </a:cubicBezTo>
                  <a:cubicBezTo>
                    <a:pt x="1745" y="1726"/>
                    <a:pt x="1745" y="1726"/>
                    <a:pt x="1745" y="1726"/>
                  </a:cubicBezTo>
                  <a:cubicBezTo>
                    <a:pt x="1735" y="1713"/>
                    <a:pt x="1716" y="1713"/>
                    <a:pt x="1707" y="1726"/>
                  </a:cubicBezTo>
                  <a:cubicBezTo>
                    <a:pt x="1676" y="1766"/>
                    <a:pt x="1676" y="1766"/>
                    <a:pt x="1676" y="1766"/>
                  </a:cubicBezTo>
                  <a:cubicBezTo>
                    <a:pt x="1672" y="1772"/>
                    <a:pt x="1665" y="1776"/>
                    <a:pt x="1657" y="1776"/>
                  </a:cubicBezTo>
                  <a:cubicBezTo>
                    <a:pt x="0" y="1776"/>
                    <a:pt x="0" y="1776"/>
                    <a:pt x="0" y="17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52400" dist="127000" dir="2700000" algn="tl" rotWithShape="0">
                <a:srgbClr val="1A2E52">
                  <a:alpha val="1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 bwMode="auto">
          <a:xfrm>
            <a:off x="0" y="722369"/>
            <a:ext cx="12192000" cy="0"/>
          </a:xfrm>
          <a:prstGeom prst="line">
            <a:avLst/>
          </a:prstGeom>
          <a:ln w="19050">
            <a:solidFill>
              <a:srgbClr val="000066"/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160423" y="111789"/>
            <a:ext cx="139031" cy="52322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9768314" y="481005"/>
            <a:ext cx="2423685" cy="298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en-US" altLang="zh-CN" sz="1200" b="1" dirty="0">
                <a:solidFill>
                  <a:srgbClr val="2744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AONE Lab</a:t>
            </a:r>
            <a:endParaRPr kumimoji="1" lang="zh-CN" altLang="en-US" sz="1200" b="1" dirty="0">
              <a:solidFill>
                <a:srgbClr val="274475"/>
              </a:solidFill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08749" y="2012761"/>
            <a:ext cx="3671198" cy="401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zh-CN" altLang="en-US" sz="1800" b="1" dirty="0">
                <a:solidFill>
                  <a:srgbClr val="2744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电子科大数据科学与认知计算团队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gradFill>
          <a:gsLst>
            <a:gs pos="0">
              <a:srgbClr val="27467D"/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32776" y="225518"/>
            <a:ext cx="11709294" cy="6028366"/>
            <a:chOff x="232776" y="225518"/>
            <a:chExt cx="11709294" cy="6028366"/>
          </a:xfrm>
        </p:grpSpPr>
        <p:sp>
          <p:nvSpPr>
            <p:cNvPr id="8" name="Freeform 5"/>
            <p:cNvSpPr/>
            <p:nvPr/>
          </p:nvSpPr>
          <p:spPr bwMode="auto">
            <a:xfrm>
              <a:off x="232776" y="225518"/>
              <a:ext cx="11709294" cy="6028366"/>
            </a:xfrm>
            <a:custGeom>
              <a:avLst/>
              <a:gdLst>
                <a:gd name="T0" fmla="*/ 0 w 3452"/>
                <a:gd name="T1" fmla="*/ 0 h 1776"/>
                <a:gd name="T2" fmla="*/ 3452 w 3452"/>
                <a:gd name="T3" fmla="*/ 0 h 1776"/>
                <a:gd name="T4" fmla="*/ 3452 w 3452"/>
                <a:gd name="T5" fmla="*/ 1776 h 1776"/>
                <a:gd name="T6" fmla="*/ 1795 w 3452"/>
                <a:gd name="T7" fmla="*/ 1776 h 1776"/>
                <a:gd name="T8" fmla="*/ 1775 w 3452"/>
                <a:gd name="T9" fmla="*/ 1766 h 1776"/>
                <a:gd name="T10" fmla="*/ 1745 w 3452"/>
                <a:gd name="T11" fmla="*/ 1726 h 1776"/>
                <a:gd name="T12" fmla="*/ 1707 w 3452"/>
                <a:gd name="T13" fmla="*/ 1726 h 1776"/>
                <a:gd name="T14" fmla="*/ 1676 w 3452"/>
                <a:gd name="T15" fmla="*/ 1766 h 1776"/>
                <a:gd name="T16" fmla="*/ 1657 w 3452"/>
                <a:gd name="T17" fmla="*/ 1776 h 1776"/>
                <a:gd name="T18" fmla="*/ 0 w 3452"/>
                <a:gd name="T19" fmla="*/ 1776 h 1776"/>
                <a:gd name="T20" fmla="*/ 0 w 3452"/>
                <a:gd name="T21" fmla="*/ 0 h 1776"/>
                <a:gd name="T22" fmla="*/ 0 w 3452"/>
                <a:gd name="T23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2" h="1776">
                  <a:moveTo>
                    <a:pt x="0" y="0"/>
                  </a:moveTo>
                  <a:cubicBezTo>
                    <a:pt x="3452" y="0"/>
                    <a:pt x="3452" y="0"/>
                    <a:pt x="3452" y="0"/>
                  </a:cubicBezTo>
                  <a:cubicBezTo>
                    <a:pt x="3452" y="1776"/>
                    <a:pt x="3452" y="1776"/>
                    <a:pt x="3452" y="1776"/>
                  </a:cubicBezTo>
                  <a:cubicBezTo>
                    <a:pt x="1795" y="1776"/>
                    <a:pt x="1795" y="1776"/>
                    <a:pt x="1795" y="1776"/>
                  </a:cubicBezTo>
                  <a:cubicBezTo>
                    <a:pt x="1787" y="1776"/>
                    <a:pt x="1780" y="1772"/>
                    <a:pt x="1775" y="1766"/>
                  </a:cubicBezTo>
                  <a:cubicBezTo>
                    <a:pt x="1745" y="1726"/>
                    <a:pt x="1745" y="1726"/>
                    <a:pt x="1745" y="1726"/>
                  </a:cubicBezTo>
                  <a:cubicBezTo>
                    <a:pt x="1735" y="1713"/>
                    <a:pt x="1716" y="1713"/>
                    <a:pt x="1707" y="1726"/>
                  </a:cubicBezTo>
                  <a:cubicBezTo>
                    <a:pt x="1676" y="1766"/>
                    <a:pt x="1676" y="1766"/>
                    <a:pt x="1676" y="1766"/>
                  </a:cubicBezTo>
                  <a:cubicBezTo>
                    <a:pt x="1672" y="1772"/>
                    <a:pt x="1665" y="1776"/>
                    <a:pt x="1657" y="1776"/>
                  </a:cubicBezTo>
                  <a:cubicBezTo>
                    <a:pt x="0" y="1776"/>
                    <a:pt x="0" y="1776"/>
                    <a:pt x="0" y="17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65100" dist="76200" dir="10800000" algn="r" rotWithShape="0">
                <a:schemeClr val="accent1">
                  <a:lumMod val="40000"/>
                  <a:lumOff val="60000"/>
                  <a:alpha val="2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5"/>
            <p:cNvSpPr/>
            <p:nvPr/>
          </p:nvSpPr>
          <p:spPr bwMode="auto">
            <a:xfrm>
              <a:off x="232776" y="225518"/>
              <a:ext cx="11709294" cy="6028366"/>
            </a:xfrm>
            <a:custGeom>
              <a:avLst/>
              <a:gdLst>
                <a:gd name="T0" fmla="*/ 0 w 3452"/>
                <a:gd name="T1" fmla="*/ 0 h 1776"/>
                <a:gd name="T2" fmla="*/ 3452 w 3452"/>
                <a:gd name="T3" fmla="*/ 0 h 1776"/>
                <a:gd name="T4" fmla="*/ 3452 w 3452"/>
                <a:gd name="T5" fmla="*/ 1776 h 1776"/>
                <a:gd name="T6" fmla="*/ 1795 w 3452"/>
                <a:gd name="T7" fmla="*/ 1776 h 1776"/>
                <a:gd name="T8" fmla="*/ 1775 w 3452"/>
                <a:gd name="T9" fmla="*/ 1766 h 1776"/>
                <a:gd name="T10" fmla="*/ 1745 w 3452"/>
                <a:gd name="T11" fmla="*/ 1726 h 1776"/>
                <a:gd name="T12" fmla="*/ 1707 w 3452"/>
                <a:gd name="T13" fmla="*/ 1726 h 1776"/>
                <a:gd name="T14" fmla="*/ 1676 w 3452"/>
                <a:gd name="T15" fmla="*/ 1766 h 1776"/>
                <a:gd name="T16" fmla="*/ 1657 w 3452"/>
                <a:gd name="T17" fmla="*/ 1776 h 1776"/>
                <a:gd name="T18" fmla="*/ 0 w 3452"/>
                <a:gd name="T19" fmla="*/ 1776 h 1776"/>
                <a:gd name="T20" fmla="*/ 0 w 3452"/>
                <a:gd name="T21" fmla="*/ 0 h 1776"/>
                <a:gd name="T22" fmla="*/ 0 w 3452"/>
                <a:gd name="T23" fmla="*/ 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52" h="1776">
                  <a:moveTo>
                    <a:pt x="0" y="0"/>
                  </a:moveTo>
                  <a:cubicBezTo>
                    <a:pt x="3452" y="0"/>
                    <a:pt x="3452" y="0"/>
                    <a:pt x="3452" y="0"/>
                  </a:cubicBezTo>
                  <a:cubicBezTo>
                    <a:pt x="3452" y="1776"/>
                    <a:pt x="3452" y="1776"/>
                    <a:pt x="3452" y="1776"/>
                  </a:cubicBezTo>
                  <a:cubicBezTo>
                    <a:pt x="1795" y="1776"/>
                    <a:pt x="1795" y="1776"/>
                    <a:pt x="1795" y="1776"/>
                  </a:cubicBezTo>
                  <a:cubicBezTo>
                    <a:pt x="1787" y="1776"/>
                    <a:pt x="1780" y="1772"/>
                    <a:pt x="1775" y="1766"/>
                  </a:cubicBezTo>
                  <a:cubicBezTo>
                    <a:pt x="1745" y="1726"/>
                    <a:pt x="1745" y="1726"/>
                    <a:pt x="1745" y="1726"/>
                  </a:cubicBezTo>
                  <a:cubicBezTo>
                    <a:pt x="1735" y="1713"/>
                    <a:pt x="1716" y="1713"/>
                    <a:pt x="1707" y="1726"/>
                  </a:cubicBezTo>
                  <a:cubicBezTo>
                    <a:pt x="1676" y="1766"/>
                    <a:pt x="1676" y="1766"/>
                    <a:pt x="1676" y="1766"/>
                  </a:cubicBezTo>
                  <a:cubicBezTo>
                    <a:pt x="1672" y="1772"/>
                    <a:pt x="1665" y="1776"/>
                    <a:pt x="1657" y="1776"/>
                  </a:cubicBezTo>
                  <a:cubicBezTo>
                    <a:pt x="0" y="1776"/>
                    <a:pt x="0" y="1776"/>
                    <a:pt x="0" y="17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52400" dist="127000" dir="2700000" algn="tl" rotWithShape="0">
                <a:srgbClr val="1A2E52">
                  <a:alpha val="13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467D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灯片编号占位符 5"/>
          <p:cNvSpPr txBox="1"/>
          <p:nvPr userDrawn="1"/>
        </p:nvSpPr>
        <p:spPr>
          <a:xfrm>
            <a:off x="11628118" y="6237923"/>
            <a:ext cx="586740" cy="696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A2025F5-56CD-47AA-9207-178EE14D9AB2}" type="slidenum">
              <a:rPr lang="zh-CN" altLang="en-US" sz="1400" smtClean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1400">
              <a:solidFill>
                <a:srgbClr val="29477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2"/>
          <p:cNvSpPr/>
          <p:nvPr userDrawn="1"/>
        </p:nvSpPr>
        <p:spPr>
          <a:xfrm>
            <a:off x="4488181" y="0"/>
            <a:ext cx="7703816" cy="6858000"/>
          </a:xfrm>
          <a:custGeom>
            <a:avLst/>
            <a:gdLst>
              <a:gd name="connsiteX0" fmla="*/ 0 w 6633524"/>
              <a:gd name="connsiteY0" fmla="*/ 0 h 6858000"/>
              <a:gd name="connsiteX1" fmla="*/ 6633524 w 6633524"/>
              <a:gd name="connsiteY1" fmla="*/ 0 h 6858000"/>
              <a:gd name="connsiteX2" fmla="*/ 6633524 w 6633524"/>
              <a:gd name="connsiteY2" fmla="*/ 6858000 h 6858000"/>
              <a:gd name="connsiteX3" fmla="*/ 0 w 6633524"/>
              <a:gd name="connsiteY3" fmla="*/ 6858000 h 6858000"/>
              <a:gd name="connsiteX4" fmla="*/ 0 w 6633524"/>
              <a:gd name="connsiteY4" fmla="*/ 0 h 6858000"/>
              <a:gd name="connsiteX0-1" fmla="*/ 2674620 w 9308144"/>
              <a:gd name="connsiteY0-2" fmla="*/ 0 h 6858000"/>
              <a:gd name="connsiteX1-3" fmla="*/ 9308144 w 9308144"/>
              <a:gd name="connsiteY1-4" fmla="*/ 0 h 6858000"/>
              <a:gd name="connsiteX2-5" fmla="*/ 9308144 w 9308144"/>
              <a:gd name="connsiteY2-6" fmla="*/ 6858000 h 6858000"/>
              <a:gd name="connsiteX3-7" fmla="*/ 0 w 9308144"/>
              <a:gd name="connsiteY3-8" fmla="*/ 6858000 h 6858000"/>
              <a:gd name="connsiteX4-9" fmla="*/ 2674620 w 9308144"/>
              <a:gd name="connsiteY4-10" fmla="*/ 0 h 6858000"/>
              <a:gd name="connsiteX0-11" fmla="*/ 3871570 w 9308144"/>
              <a:gd name="connsiteY0-12" fmla="*/ 0 h 6858000"/>
              <a:gd name="connsiteX1-13" fmla="*/ 9308144 w 9308144"/>
              <a:gd name="connsiteY1-14" fmla="*/ 0 h 6858000"/>
              <a:gd name="connsiteX2-15" fmla="*/ 9308144 w 9308144"/>
              <a:gd name="connsiteY2-16" fmla="*/ 6858000 h 6858000"/>
              <a:gd name="connsiteX3-17" fmla="*/ 0 w 9308144"/>
              <a:gd name="connsiteY3-18" fmla="*/ 6858000 h 6858000"/>
              <a:gd name="connsiteX4-19" fmla="*/ 3871570 w 9308144"/>
              <a:gd name="connsiteY4-2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308144" h="6858000">
                <a:moveTo>
                  <a:pt x="3871570" y="0"/>
                </a:moveTo>
                <a:lnTo>
                  <a:pt x="9308144" y="0"/>
                </a:lnTo>
                <a:lnTo>
                  <a:pt x="9308144" y="6858000"/>
                </a:lnTo>
                <a:lnTo>
                  <a:pt x="0" y="6858000"/>
                </a:lnTo>
                <a:lnTo>
                  <a:pt x="3871570" y="0"/>
                </a:lnTo>
                <a:close/>
              </a:path>
            </a:pathLst>
          </a:custGeom>
          <a:gradFill>
            <a:gsLst>
              <a:gs pos="92900">
                <a:srgbClr val="30466F">
                  <a:alpha val="0"/>
                </a:srgbClr>
              </a:gs>
              <a:gs pos="0">
                <a:schemeClr val="bg1">
                  <a:alpha val="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83822" y="495300"/>
            <a:ext cx="12024356" cy="6286500"/>
          </a:xfrm>
          <a:prstGeom prst="roundRect">
            <a:avLst>
              <a:gd name="adj" fmla="val 8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灯片编号占位符 8"/>
          <p:cNvSpPr txBox="1"/>
          <p:nvPr userDrawn="1"/>
        </p:nvSpPr>
        <p:spPr>
          <a:xfrm>
            <a:off x="11630367" y="6349620"/>
            <a:ext cx="586740" cy="463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A2025F5-56CD-47AA-9207-178EE14D9AB2}" type="slidenum">
              <a:rPr lang="zh-CN" altLang="en-US" sz="1400" smtClean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z="1400" dirty="0">
              <a:solidFill>
                <a:srgbClr val="29477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467D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5"/>
          <p:cNvSpPr/>
          <p:nvPr userDrawn="1"/>
        </p:nvSpPr>
        <p:spPr bwMode="auto">
          <a:xfrm>
            <a:off x="300831" y="396875"/>
            <a:ext cx="11590337" cy="6064250"/>
          </a:xfrm>
          <a:custGeom>
            <a:avLst/>
            <a:gdLst>
              <a:gd name="T0" fmla="*/ 84 w 3504"/>
              <a:gd name="T1" fmla="*/ 0 h 1832"/>
              <a:gd name="T2" fmla="*/ 3419 w 3504"/>
              <a:gd name="T3" fmla="*/ 0 h 1832"/>
              <a:gd name="T4" fmla="*/ 3504 w 3504"/>
              <a:gd name="T5" fmla="*/ 85 h 1832"/>
              <a:gd name="T6" fmla="*/ 3504 w 3504"/>
              <a:gd name="T7" fmla="*/ 705 h 1832"/>
              <a:gd name="T8" fmla="*/ 3481 w 3504"/>
              <a:gd name="T9" fmla="*/ 753 h 1832"/>
              <a:gd name="T10" fmla="*/ 3346 w 3504"/>
              <a:gd name="T11" fmla="*/ 868 h 1832"/>
              <a:gd name="T12" fmla="*/ 3346 w 3504"/>
              <a:gd name="T13" fmla="*/ 964 h 1832"/>
              <a:gd name="T14" fmla="*/ 3481 w 3504"/>
              <a:gd name="T15" fmla="*/ 1079 h 1832"/>
              <a:gd name="T16" fmla="*/ 3504 w 3504"/>
              <a:gd name="T17" fmla="*/ 1127 h 1832"/>
              <a:gd name="T18" fmla="*/ 3504 w 3504"/>
              <a:gd name="T19" fmla="*/ 1747 h 1832"/>
              <a:gd name="T20" fmla="*/ 3419 w 3504"/>
              <a:gd name="T21" fmla="*/ 1832 h 1832"/>
              <a:gd name="T22" fmla="*/ 84 w 3504"/>
              <a:gd name="T23" fmla="*/ 1832 h 1832"/>
              <a:gd name="T24" fmla="*/ 0 w 3504"/>
              <a:gd name="T25" fmla="*/ 1747 h 1832"/>
              <a:gd name="T26" fmla="*/ 0 w 3504"/>
              <a:gd name="T27" fmla="*/ 85 h 1832"/>
              <a:gd name="T28" fmla="*/ 84 w 3504"/>
              <a:gd name="T29" fmla="*/ 0 h 1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04" h="1832">
                <a:moveTo>
                  <a:pt x="84" y="0"/>
                </a:moveTo>
                <a:cubicBezTo>
                  <a:pt x="3419" y="0"/>
                  <a:pt x="3419" y="0"/>
                  <a:pt x="3419" y="0"/>
                </a:cubicBezTo>
                <a:cubicBezTo>
                  <a:pt x="3466" y="0"/>
                  <a:pt x="3504" y="38"/>
                  <a:pt x="3504" y="85"/>
                </a:cubicBezTo>
                <a:cubicBezTo>
                  <a:pt x="3504" y="705"/>
                  <a:pt x="3504" y="705"/>
                  <a:pt x="3504" y="705"/>
                </a:cubicBezTo>
                <a:cubicBezTo>
                  <a:pt x="3504" y="724"/>
                  <a:pt x="3496" y="741"/>
                  <a:pt x="3481" y="753"/>
                </a:cubicBezTo>
                <a:cubicBezTo>
                  <a:pt x="3346" y="868"/>
                  <a:pt x="3346" y="868"/>
                  <a:pt x="3346" y="868"/>
                </a:cubicBezTo>
                <a:cubicBezTo>
                  <a:pt x="3316" y="893"/>
                  <a:pt x="3316" y="939"/>
                  <a:pt x="3346" y="964"/>
                </a:cubicBezTo>
                <a:cubicBezTo>
                  <a:pt x="3481" y="1079"/>
                  <a:pt x="3481" y="1079"/>
                  <a:pt x="3481" y="1079"/>
                </a:cubicBezTo>
                <a:cubicBezTo>
                  <a:pt x="3496" y="1091"/>
                  <a:pt x="3504" y="1108"/>
                  <a:pt x="3504" y="1127"/>
                </a:cubicBezTo>
                <a:cubicBezTo>
                  <a:pt x="3504" y="1747"/>
                  <a:pt x="3504" y="1747"/>
                  <a:pt x="3504" y="1747"/>
                </a:cubicBezTo>
                <a:cubicBezTo>
                  <a:pt x="3504" y="1794"/>
                  <a:pt x="3466" y="1832"/>
                  <a:pt x="3419" y="1832"/>
                </a:cubicBezTo>
                <a:cubicBezTo>
                  <a:pt x="84" y="1832"/>
                  <a:pt x="84" y="1832"/>
                  <a:pt x="84" y="1832"/>
                </a:cubicBezTo>
                <a:cubicBezTo>
                  <a:pt x="37" y="1832"/>
                  <a:pt x="0" y="1794"/>
                  <a:pt x="0" y="1747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38"/>
                  <a:pt x="37" y="0"/>
                  <a:pt x="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467D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5"/>
          <p:cNvSpPr/>
          <p:nvPr userDrawn="1"/>
        </p:nvSpPr>
        <p:spPr bwMode="auto">
          <a:xfrm>
            <a:off x="300831" y="396875"/>
            <a:ext cx="11590337" cy="6064250"/>
          </a:xfrm>
          <a:custGeom>
            <a:avLst/>
            <a:gdLst>
              <a:gd name="T0" fmla="*/ 84 w 3504"/>
              <a:gd name="T1" fmla="*/ 0 h 1832"/>
              <a:gd name="T2" fmla="*/ 3419 w 3504"/>
              <a:gd name="T3" fmla="*/ 0 h 1832"/>
              <a:gd name="T4" fmla="*/ 3504 w 3504"/>
              <a:gd name="T5" fmla="*/ 85 h 1832"/>
              <a:gd name="T6" fmla="*/ 3504 w 3504"/>
              <a:gd name="T7" fmla="*/ 705 h 1832"/>
              <a:gd name="T8" fmla="*/ 3481 w 3504"/>
              <a:gd name="T9" fmla="*/ 753 h 1832"/>
              <a:gd name="T10" fmla="*/ 3346 w 3504"/>
              <a:gd name="T11" fmla="*/ 868 h 1832"/>
              <a:gd name="T12" fmla="*/ 3346 w 3504"/>
              <a:gd name="T13" fmla="*/ 964 h 1832"/>
              <a:gd name="T14" fmla="*/ 3481 w 3504"/>
              <a:gd name="T15" fmla="*/ 1079 h 1832"/>
              <a:gd name="T16" fmla="*/ 3504 w 3504"/>
              <a:gd name="T17" fmla="*/ 1127 h 1832"/>
              <a:gd name="T18" fmla="*/ 3504 w 3504"/>
              <a:gd name="T19" fmla="*/ 1747 h 1832"/>
              <a:gd name="T20" fmla="*/ 3419 w 3504"/>
              <a:gd name="T21" fmla="*/ 1832 h 1832"/>
              <a:gd name="T22" fmla="*/ 84 w 3504"/>
              <a:gd name="T23" fmla="*/ 1832 h 1832"/>
              <a:gd name="T24" fmla="*/ 0 w 3504"/>
              <a:gd name="T25" fmla="*/ 1747 h 1832"/>
              <a:gd name="T26" fmla="*/ 0 w 3504"/>
              <a:gd name="T27" fmla="*/ 85 h 1832"/>
              <a:gd name="T28" fmla="*/ 84 w 3504"/>
              <a:gd name="T29" fmla="*/ 0 h 1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04" h="1832">
                <a:moveTo>
                  <a:pt x="84" y="0"/>
                </a:moveTo>
                <a:cubicBezTo>
                  <a:pt x="3419" y="0"/>
                  <a:pt x="3419" y="0"/>
                  <a:pt x="3419" y="0"/>
                </a:cubicBezTo>
                <a:cubicBezTo>
                  <a:pt x="3466" y="0"/>
                  <a:pt x="3504" y="38"/>
                  <a:pt x="3504" y="85"/>
                </a:cubicBezTo>
                <a:cubicBezTo>
                  <a:pt x="3504" y="705"/>
                  <a:pt x="3504" y="705"/>
                  <a:pt x="3504" y="705"/>
                </a:cubicBezTo>
                <a:cubicBezTo>
                  <a:pt x="3504" y="724"/>
                  <a:pt x="3496" y="741"/>
                  <a:pt x="3481" y="753"/>
                </a:cubicBezTo>
                <a:cubicBezTo>
                  <a:pt x="3346" y="868"/>
                  <a:pt x="3346" y="868"/>
                  <a:pt x="3346" y="868"/>
                </a:cubicBezTo>
                <a:cubicBezTo>
                  <a:pt x="3316" y="893"/>
                  <a:pt x="3316" y="939"/>
                  <a:pt x="3346" y="964"/>
                </a:cubicBezTo>
                <a:cubicBezTo>
                  <a:pt x="3481" y="1079"/>
                  <a:pt x="3481" y="1079"/>
                  <a:pt x="3481" y="1079"/>
                </a:cubicBezTo>
                <a:cubicBezTo>
                  <a:pt x="3496" y="1091"/>
                  <a:pt x="3504" y="1108"/>
                  <a:pt x="3504" y="1127"/>
                </a:cubicBezTo>
                <a:cubicBezTo>
                  <a:pt x="3504" y="1747"/>
                  <a:pt x="3504" y="1747"/>
                  <a:pt x="3504" y="1747"/>
                </a:cubicBezTo>
                <a:cubicBezTo>
                  <a:pt x="3504" y="1794"/>
                  <a:pt x="3466" y="1832"/>
                  <a:pt x="3419" y="1832"/>
                </a:cubicBezTo>
                <a:cubicBezTo>
                  <a:pt x="84" y="1832"/>
                  <a:pt x="84" y="1832"/>
                  <a:pt x="84" y="1832"/>
                </a:cubicBezTo>
                <a:cubicBezTo>
                  <a:pt x="37" y="1832"/>
                  <a:pt x="0" y="1794"/>
                  <a:pt x="0" y="1747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38"/>
                  <a:pt x="37" y="0"/>
                  <a:pt x="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625A2E01-B866-4BD3-B31C-33DB99978DDE}" type="datetimeFigureOut">
              <a:rPr lang="zh-CN" altLang="en-US" smtClean="0"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DA2025F5-56CD-47AA-9207-178EE14D9A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7467D"/>
            </a:gs>
            <a:gs pos="100000">
              <a:schemeClr val="accent1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4549" y="1331377"/>
            <a:ext cx="117029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Beyond Short Snippets: Deep Networks for Video Classification</a:t>
            </a:r>
            <a:endParaRPr lang="zh-CN" altLang="en-US" sz="4400" b="1" dirty="0">
              <a:solidFill>
                <a:srgbClr val="29477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185332" y="6437048"/>
            <a:ext cx="611380" cy="220823"/>
            <a:chOff x="10740039" y="6392507"/>
            <a:chExt cx="833590" cy="301083"/>
          </a:xfrm>
        </p:grpSpPr>
        <p:grpSp>
          <p:nvGrpSpPr>
            <p:cNvPr id="31" name="组合 30"/>
            <p:cNvGrpSpPr/>
            <p:nvPr/>
          </p:nvGrpSpPr>
          <p:grpSpPr>
            <a:xfrm>
              <a:off x="10740039" y="6392507"/>
              <a:ext cx="297810" cy="301083"/>
              <a:chOff x="10740039" y="6392507"/>
              <a:chExt cx="297810" cy="301083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10740039" y="6392507"/>
                <a:ext cx="297810" cy="301083"/>
                <a:chOff x="10740039" y="6392507"/>
                <a:chExt cx="297810" cy="301083"/>
              </a:xfrm>
            </p:grpSpPr>
            <p:sp>
              <p:nvSpPr>
                <p:cNvPr id="10" name="椭圆 9"/>
                <p:cNvSpPr/>
                <p:nvPr/>
              </p:nvSpPr>
              <p:spPr>
                <a:xfrm flipH="1">
                  <a:off x="10740040" y="6395782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101600" dir="12600000" algn="r" rotWithShape="0">
                    <a:schemeClr val="accent1">
                      <a:lumMod val="60000"/>
                      <a:lumOff val="40000"/>
                      <a:alpha val="28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 flipH="1">
                  <a:off x="10740039" y="6392507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63500" dir="2700000" algn="tl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</p:grpSp>
          <p:sp>
            <p:nvSpPr>
              <p:cNvPr id="11" name="Freeform 10"/>
              <p:cNvSpPr/>
              <p:nvPr/>
            </p:nvSpPr>
            <p:spPr bwMode="auto">
              <a:xfrm flipH="1">
                <a:off x="10780996" y="6447704"/>
                <a:ext cx="215893" cy="187413"/>
              </a:xfrm>
              <a:custGeom>
                <a:avLst/>
                <a:gdLst>
                  <a:gd name="T0" fmla="*/ 121 w 235"/>
                  <a:gd name="T1" fmla="*/ 191 h 204"/>
                  <a:gd name="T2" fmla="*/ 134 w 235"/>
                  <a:gd name="T3" fmla="*/ 204 h 204"/>
                  <a:gd name="T4" fmla="*/ 235 w 235"/>
                  <a:gd name="T5" fmla="*/ 101 h 204"/>
                  <a:gd name="T6" fmla="*/ 134 w 235"/>
                  <a:gd name="T7" fmla="*/ 0 h 204"/>
                  <a:gd name="T8" fmla="*/ 121 w 235"/>
                  <a:gd name="T9" fmla="*/ 11 h 204"/>
                  <a:gd name="T10" fmla="*/ 203 w 235"/>
                  <a:gd name="T11" fmla="*/ 92 h 204"/>
                  <a:gd name="T12" fmla="*/ 0 w 235"/>
                  <a:gd name="T13" fmla="*/ 92 h 204"/>
                  <a:gd name="T14" fmla="*/ 0 w 235"/>
                  <a:gd name="T15" fmla="*/ 109 h 204"/>
                  <a:gd name="T16" fmla="*/ 203 w 235"/>
                  <a:gd name="T17" fmla="*/ 109 h 204"/>
                  <a:gd name="T18" fmla="*/ 121 w 235"/>
                  <a:gd name="T19" fmla="*/ 19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04">
                    <a:moveTo>
                      <a:pt x="121" y="191"/>
                    </a:moveTo>
                    <a:lnTo>
                      <a:pt x="134" y="204"/>
                    </a:lnTo>
                    <a:lnTo>
                      <a:pt x="235" y="101"/>
                    </a:lnTo>
                    <a:lnTo>
                      <a:pt x="134" y="0"/>
                    </a:lnTo>
                    <a:lnTo>
                      <a:pt x="121" y="11"/>
                    </a:lnTo>
                    <a:lnTo>
                      <a:pt x="203" y="92"/>
                    </a:lnTo>
                    <a:lnTo>
                      <a:pt x="0" y="92"/>
                    </a:lnTo>
                    <a:lnTo>
                      <a:pt x="0" y="109"/>
                    </a:lnTo>
                    <a:lnTo>
                      <a:pt x="203" y="109"/>
                    </a:lnTo>
                    <a:lnTo>
                      <a:pt x="121" y="19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solidFill>
                  <a:sysClr val="window" lastClr="FFFFFF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 rot="10800000">
              <a:off x="11275819" y="6392507"/>
              <a:ext cx="297810" cy="301083"/>
              <a:chOff x="10740039" y="6392507"/>
              <a:chExt cx="297810" cy="301083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10740039" y="6392507"/>
                <a:ext cx="297810" cy="301083"/>
                <a:chOff x="10740039" y="6392507"/>
                <a:chExt cx="297810" cy="301083"/>
              </a:xfrm>
            </p:grpSpPr>
            <p:sp>
              <p:nvSpPr>
                <p:cNvPr id="35" name="椭圆 34"/>
                <p:cNvSpPr/>
                <p:nvPr/>
              </p:nvSpPr>
              <p:spPr>
                <a:xfrm flipH="1">
                  <a:off x="10740040" y="6395782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101600" dir="12600000" algn="r" rotWithShape="0">
                    <a:schemeClr val="accent1">
                      <a:lumMod val="60000"/>
                      <a:lumOff val="40000"/>
                      <a:alpha val="28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 flipH="1">
                  <a:off x="10740039" y="6392507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63500" dir="2700000" algn="tl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</p:grpSp>
          <p:sp>
            <p:nvSpPr>
              <p:cNvPr id="34" name="Freeform 10"/>
              <p:cNvSpPr/>
              <p:nvPr/>
            </p:nvSpPr>
            <p:spPr bwMode="auto">
              <a:xfrm flipH="1">
                <a:off x="10780996" y="6447704"/>
                <a:ext cx="215893" cy="187413"/>
              </a:xfrm>
              <a:custGeom>
                <a:avLst/>
                <a:gdLst>
                  <a:gd name="T0" fmla="*/ 121 w 235"/>
                  <a:gd name="T1" fmla="*/ 191 h 204"/>
                  <a:gd name="T2" fmla="*/ 134 w 235"/>
                  <a:gd name="T3" fmla="*/ 204 h 204"/>
                  <a:gd name="T4" fmla="*/ 235 w 235"/>
                  <a:gd name="T5" fmla="*/ 101 h 204"/>
                  <a:gd name="T6" fmla="*/ 134 w 235"/>
                  <a:gd name="T7" fmla="*/ 0 h 204"/>
                  <a:gd name="T8" fmla="*/ 121 w 235"/>
                  <a:gd name="T9" fmla="*/ 11 h 204"/>
                  <a:gd name="T10" fmla="*/ 203 w 235"/>
                  <a:gd name="T11" fmla="*/ 92 h 204"/>
                  <a:gd name="T12" fmla="*/ 0 w 235"/>
                  <a:gd name="T13" fmla="*/ 92 h 204"/>
                  <a:gd name="T14" fmla="*/ 0 w 235"/>
                  <a:gd name="T15" fmla="*/ 109 h 204"/>
                  <a:gd name="T16" fmla="*/ 203 w 235"/>
                  <a:gd name="T17" fmla="*/ 109 h 204"/>
                  <a:gd name="T18" fmla="*/ 121 w 235"/>
                  <a:gd name="T19" fmla="*/ 19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04">
                    <a:moveTo>
                      <a:pt x="121" y="191"/>
                    </a:moveTo>
                    <a:lnTo>
                      <a:pt x="134" y="204"/>
                    </a:lnTo>
                    <a:lnTo>
                      <a:pt x="235" y="101"/>
                    </a:lnTo>
                    <a:lnTo>
                      <a:pt x="134" y="0"/>
                    </a:lnTo>
                    <a:lnTo>
                      <a:pt x="121" y="11"/>
                    </a:lnTo>
                    <a:lnTo>
                      <a:pt x="203" y="92"/>
                    </a:lnTo>
                    <a:lnTo>
                      <a:pt x="0" y="92"/>
                    </a:lnTo>
                    <a:lnTo>
                      <a:pt x="0" y="109"/>
                    </a:lnTo>
                    <a:lnTo>
                      <a:pt x="203" y="109"/>
                    </a:lnTo>
                    <a:lnTo>
                      <a:pt x="121" y="19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solidFill>
                  <a:sysClr val="window" lastClr="FFFFFF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2413193" y="6437048"/>
            <a:ext cx="1247915" cy="177937"/>
            <a:chOff x="4417219" y="521356"/>
            <a:chExt cx="1461482" cy="208389"/>
          </a:xfrm>
        </p:grpSpPr>
        <p:sp>
          <p:nvSpPr>
            <p:cNvPr id="48" name="任意多边形: 形状 47"/>
            <p:cNvSpPr/>
            <p:nvPr/>
          </p:nvSpPr>
          <p:spPr>
            <a:xfrm>
              <a:off x="441721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55283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68845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82407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495969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509531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523093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536655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550217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563779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773421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880" y="240665"/>
            <a:ext cx="1890273" cy="54000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0BF927F-5098-D71A-4E88-B141ACA4C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458148"/>
              </p:ext>
            </p:extLst>
          </p:nvPr>
        </p:nvGraphicFramePr>
        <p:xfrm>
          <a:off x="2458140" y="2944904"/>
          <a:ext cx="7201282" cy="30272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01282">
                  <a:extLst>
                    <a:ext uri="{9D8B030D-6E8A-4147-A177-3AD203B41FA5}">
                      <a16:colId xmlns:a16="http://schemas.microsoft.com/office/drawing/2014/main" val="1340772981"/>
                    </a:ext>
                  </a:extLst>
                </a:gridCol>
              </a:tblGrid>
              <a:tr h="9673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b="1" dirty="0"/>
                        <a:t>Joe Yue-Hei Ng</a:t>
                      </a:r>
                      <a:r>
                        <a:rPr lang="en-US" altLang="zh-CN" b="1" baseline="30000" dirty="0"/>
                        <a:t>1</a:t>
                      </a:r>
                      <a:r>
                        <a:rPr lang="en-US" altLang="zh-CN" b="1" dirty="0"/>
                        <a:t>, Matthew Hausknecht</a:t>
                      </a:r>
                      <a:r>
                        <a:rPr lang="en-US" altLang="zh-CN" b="1" baseline="30000" dirty="0"/>
                        <a:t>2</a:t>
                      </a:r>
                      <a:r>
                        <a:rPr lang="en-US" altLang="zh-CN" b="1" dirty="0"/>
                        <a:t>, Sudheendra Vijayanarasimhan</a:t>
                      </a:r>
                      <a:r>
                        <a:rPr lang="en-US" altLang="zh-CN" b="1" baseline="30000" dirty="0"/>
                        <a:t>3</a:t>
                      </a:r>
                      <a:r>
                        <a:rPr lang="en-US" altLang="zh-CN" b="1" dirty="0"/>
                        <a:t>, 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Oriol Vinyals</a:t>
                      </a:r>
                      <a:r>
                        <a:rPr lang="en-US" altLang="zh-CN" b="1" baseline="30000" dirty="0"/>
                        <a:t>3</a:t>
                      </a:r>
                      <a:r>
                        <a:rPr lang="en-US" altLang="zh-CN" b="1" dirty="0"/>
                        <a:t>, George Toderici</a:t>
                      </a:r>
                      <a:r>
                        <a:rPr lang="en-US" altLang="zh-CN" b="1" baseline="30000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084928"/>
                  </a:ext>
                </a:extLst>
              </a:tr>
              <a:tr h="408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Deepmind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237090"/>
                  </a:ext>
                </a:extLst>
              </a:tr>
              <a:tr h="408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Publication: </a:t>
                      </a:r>
                      <a:r>
                        <a:rPr lang="en-US" altLang="zh-CN" b="0" dirty="0"/>
                        <a:t>CVPR 2015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620359"/>
                  </a:ext>
                </a:extLst>
              </a:tr>
              <a:tr h="414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Topics</a:t>
                      </a:r>
                      <a:r>
                        <a:rPr lang="zh-CN" altLang="en-US" b="1" dirty="0"/>
                        <a:t>：</a:t>
                      </a:r>
                      <a:r>
                        <a:rPr lang="zh-CN" altLang="en-US" b="0" dirty="0"/>
                        <a:t>视频动作理解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078675"/>
                  </a:ext>
                </a:extLst>
              </a:tr>
              <a:tr h="414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Reporter</a:t>
                      </a:r>
                      <a:r>
                        <a:rPr lang="zh-CN" altLang="en-US" b="1" dirty="0"/>
                        <a:t>：</a:t>
                      </a:r>
                      <a:r>
                        <a:rPr lang="zh-CN" altLang="en-US" b="0" dirty="0"/>
                        <a:t>蒋培元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2789"/>
                  </a:ext>
                </a:extLst>
              </a:tr>
              <a:tr h="414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Data</a:t>
                      </a:r>
                      <a:r>
                        <a:rPr lang="zh-CN" altLang="en-US" b="1" dirty="0"/>
                        <a:t>：</a:t>
                      </a:r>
                      <a:r>
                        <a:rPr lang="en-US" altLang="zh-CN" b="0" dirty="0"/>
                        <a:t>2025.10.16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01649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85AC7-547B-50A6-3826-56AF8601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CB431B8-6465-6AB9-4F8D-D409B22833C8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视频动作识别任务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C2C37E6-798E-CCDD-8650-7E7DC72B6892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D595279-26B0-34F2-29CF-08D0BB46CEE2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6422A9-9B0C-FECC-C79E-D355EF55299C}"/>
              </a:ext>
            </a:extLst>
          </p:cNvPr>
          <p:cNvSpPr txBox="1"/>
          <p:nvPr/>
        </p:nvSpPr>
        <p:spPr>
          <a:xfrm>
            <a:off x="1164096" y="857502"/>
            <a:ext cx="1002469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视频理解中最重要的任务之一是理解人类动作。相较于静态图像识别，视频增加了</a:t>
            </a:r>
            <a:r>
              <a:rPr lang="zh-CN" altLang="en-US" b="1" dirty="0"/>
              <a:t>时间维度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542BC81-95EA-0F63-943B-AFD4B8A95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2" y="1548104"/>
            <a:ext cx="6523042" cy="186833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41676C9-70A1-BB94-0880-E9654E84C9CA}"/>
              </a:ext>
            </a:extLst>
          </p:cNvPr>
          <p:cNvSpPr txBox="1"/>
          <p:nvPr/>
        </p:nvSpPr>
        <p:spPr>
          <a:xfrm>
            <a:off x="2473679" y="3500604"/>
            <a:ext cx="230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图 </a:t>
            </a:r>
            <a:r>
              <a:rPr lang="en-US" altLang="zh-CN" sz="1600" dirty="0"/>
              <a:t>1 </a:t>
            </a:r>
            <a:r>
              <a:rPr lang="zh-CN" altLang="en-US" sz="1600" dirty="0"/>
              <a:t>视频动作识别任务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38A7BA7-94F3-AC92-DCB3-3A6C55A803AA}"/>
              </a:ext>
            </a:extLst>
          </p:cNvPr>
          <p:cNvSpPr txBox="1"/>
          <p:nvPr/>
        </p:nvSpPr>
        <p:spPr>
          <a:xfrm>
            <a:off x="7228412" y="2027762"/>
            <a:ext cx="473677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好处</a:t>
            </a:r>
            <a:r>
              <a:rPr lang="zh-CN" altLang="en-US" dirty="0"/>
              <a:t>：可以利用</a:t>
            </a:r>
            <a:r>
              <a:rPr lang="zh-CN" altLang="en-US" b="1" dirty="0"/>
              <a:t>运动</a:t>
            </a:r>
            <a:r>
              <a:rPr lang="zh-CN" altLang="en-US" dirty="0"/>
              <a:t>和</a:t>
            </a:r>
            <a:r>
              <a:rPr lang="zh-CN" altLang="en-US" b="1" dirty="0"/>
              <a:t>场景变化</a:t>
            </a:r>
            <a:r>
              <a:rPr lang="zh-CN" altLang="en-US" dirty="0"/>
              <a:t>等额外信息；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挑战</a:t>
            </a:r>
            <a:r>
              <a:rPr lang="zh-CN" altLang="en-US" dirty="0"/>
              <a:t>：存在大量冗余帧，长视频理解</a:t>
            </a:r>
            <a:r>
              <a:rPr lang="zh-CN" altLang="en-US" b="1" dirty="0"/>
              <a:t>开销大</a:t>
            </a:r>
            <a:r>
              <a:rPr lang="zh-CN" altLang="en-US" dirty="0"/>
              <a:t>；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ADD2B7B1-2FC8-FD15-837A-07DFF983D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2" y="4100118"/>
            <a:ext cx="3950845" cy="1411318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C2AE8013-14AF-48D6-3F78-B35648A476BB}"/>
              </a:ext>
            </a:extLst>
          </p:cNvPr>
          <p:cNvSpPr txBox="1"/>
          <p:nvPr/>
        </p:nvSpPr>
        <p:spPr>
          <a:xfrm>
            <a:off x="218000" y="5640383"/>
            <a:ext cx="4500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图 </a:t>
            </a:r>
            <a:r>
              <a:rPr lang="en-US" altLang="zh-CN" sz="1600" dirty="0"/>
              <a:t>1 Karpathy14Deep</a:t>
            </a:r>
            <a:r>
              <a:rPr lang="zh-CN" altLang="en-US" sz="1600" dirty="0"/>
              <a:t>提出的时序信息建模方法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686CD2-8876-EF38-222E-717BB5B18D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4957"/>
          <a:stretch>
            <a:fillRect/>
          </a:stretch>
        </p:blipFill>
        <p:spPr>
          <a:xfrm>
            <a:off x="4662288" y="4177756"/>
            <a:ext cx="3806321" cy="13315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C243C0-5899-A498-CE21-F96785819427}"/>
              </a:ext>
            </a:extLst>
          </p:cNvPr>
          <p:cNvSpPr txBox="1"/>
          <p:nvPr/>
        </p:nvSpPr>
        <p:spPr>
          <a:xfrm>
            <a:off x="4731307" y="5640587"/>
            <a:ext cx="4080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图 </a:t>
            </a:r>
            <a:r>
              <a:rPr lang="en-US" altLang="zh-CN" sz="1600" dirty="0"/>
              <a:t>2 </a:t>
            </a:r>
            <a:r>
              <a:rPr lang="zh-CN" altLang="en-US" sz="1600" dirty="0"/>
              <a:t>双流网络引入单独的时序建模分支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8F4F21-7B95-5F29-50CA-47A9CF417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887" y="4158158"/>
            <a:ext cx="3263414" cy="12952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8A6B33-41A6-1702-5D35-59A153B9CF9C}"/>
              </a:ext>
            </a:extLst>
          </p:cNvPr>
          <p:cNvSpPr txBox="1"/>
          <p:nvPr/>
        </p:nvSpPr>
        <p:spPr>
          <a:xfrm>
            <a:off x="8648887" y="5640383"/>
            <a:ext cx="35003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图 </a:t>
            </a:r>
            <a:r>
              <a:rPr lang="en-US" altLang="zh-CN" sz="1600" dirty="0"/>
              <a:t>3 3D CNN</a:t>
            </a:r>
            <a:r>
              <a:rPr lang="zh-CN" altLang="en-US" sz="1600" dirty="0"/>
              <a:t>网络同时处理时空信息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CBEB45-EDEB-2F6F-31D5-C0B788E0D4A2}"/>
              </a:ext>
            </a:extLst>
          </p:cNvPr>
          <p:cNvGrpSpPr/>
          <p:nvPr/>
        </p:nvGrpSpPr>
        <p:grpSpPr>
          <a:xfrm>
            <a:off x="255069" y="6217044"/>
            <a:ext cx="11657232" cy="585030"/>
            <a:chOff x="-26114" y="2747018"/>
            <a:chExt cx="9136247" cy="58503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FB12DA9-C28B-47AE-E218-0C6D01DC4FFA}"/>
                </a:ext>
              </a:extLst>
            </p:cNvPr>
            <p:cNvSpPr/>
            <p:nvPr/>
          </p:nvSpPr>
          <p:spPr>
            <a:xfrm>
              <a:off x="-26114" y="2747018"/>
              <a:ext cx="9126473" cy="58503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tIns="0" bIns="54000" anchor="t" anchorCtr="1">
              <a:noAutofit/>
            </a:bodyPr>
            <a:lstStyle/>
            <a:p>
              <a:pPr algn="ctr" defTabSz="767695">
                <a:defRPr/>
              </a:pPr>
              <a:endParaRPr lang="zh-CN" altLang="en-US" sz="3200" b="1" kern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C094B59-3B86-8C17-1788-923B2E54186C}"/>
                </a:ext>
              </a:extLst>
            </p:cNvPr>
            <p:cNvSpPr txBox="1"/>
            <p:nvPr/>
          </p:nvSpPr>
          <p:spPr>
            <a:xfrm>
              <a:off x="-16340" y="2776886"/>
              <a:ext cx="91264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局限性：或看得远但不懂动或能懂动但看不远</a:t>
              </a:r>
              <a:endParaRPr lang="zh-CN" altLang="en-US" sz="3200" b="1" kern="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515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CB00E-B3A9-1171-4EBE-C4EA63039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46FD783-6DF1-ABE3-2988-B1AE980D45E5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研究目标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8266A92-61B6-928B-7F5D-84B8CFE2D5D5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86E3DD0-5DA1-F954-4D2F-B34F2E661BE0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3861668-CD0D-4269-F3CF-6D7AD20B43D1}"/>
              </a:ext>
            </a:extLst>
          </p:cNvPr>
          <p:cNvGrpSpPr/>
          <p:nvPr/>
        </p:nvGrpSpPr>
        <p:grpSpPr>
          <a:xfrm>
            <a:off x="255069" y="6217044"/>
            <a:ext cx="11657232" cy="585030"/>
            <a:chOff x="-26114" y="2747018"/>
            <a:chExt cx="9136247" cy="58503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D64CDC7-48B9-F443-A6C0-A0C3049BD1FB}"/>
                </a:ext>
              </a:extLst>
            </p:cNvPr>
            <p:cNvSpPr/>
            <p:nvPr/>
          </p:nvSpPr>
          <p:spPr>
            <a:xfrm>
              <a:off x="-26114" y="2747018"/>
              <a:ext cx="9126473" cy="58503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tIns="0" bIns="54000" anchor="t" anchorCtr="1">
              <a:noAutofit/>
            </a:bodyPr>
            <a:lstStyle/>
            <a:p>
              <a:pPr algn="ctr" defTabSz="767695">
                <a:defRPr/>
              </a:pPr>
              <a:endParaRPr lang="zh-CN" altLang="en-US" sz="3200" b="1" kern="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782ADAC-4649-C071-021C-03A94499BBA0}"/>
                </a:ext>
              </a:extLst>
            </p:cNvPr>
            <p:cNvSpPr txBox="1"/>
            <p:nvPr/>
          </p:nvSpPr>
          <p:spPr>
            <a:xfrm>
              <a:off x="-16340" y="2776886"/>
              <a:ext cx="912647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200" b="1" kern="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要提高视频识别的准确性，必须学习视频的全局时间演化特征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87EC43E-3133-C18D-F124-88DA9236EDB3}"/>
              </a:ext>
            </a:extLst>
          </p:cNvPr>
          <p:cNvSpPr txBox="1"/>
          <p:nvPr/>
        </p:nvSpPr>
        <p:spPr>
          <a:xfrm>
            <a:off x="2854577" y="866873"/>
            <a:ext cx="5702186" cy="1156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学习视频的全局时间表示而不是仅依赖短时间片段；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在模型参数量固定的前提下，能够处理任意长度的视频；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有效融合视觉信息与运动信息，从而提升视频分类精度。</a:t>
            </a:r>
            <a:endParaRPr lang="en-US" altLang="zh-CN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2E1873-123E-CEDD-51CC-2751AADBE09F}"/>
              </a:ext>
            </a:extLst>
          </p:cNvPr>
          <p:cNvSpPr txBox="1"/>
          <p:nvPr/>
        </p:nvSpPr>
        <p:spPr>
          <a:xfrm>
            <a:off x="267540" y="2203631"/>
            <a:ext cx="1223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模型架构</a:t>
            </a:r>
            <a:endParaRPr lang="zh-CN" altLang="en-US" sz="1600" b="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2FE8DDD-7DE9-DFD3-DC56-6764D870F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415"/>
          <a:stretch>
            <a:fillRect/>
          </a:stretch>
        </p:blipFill>
        <p:spPr>
          <a:xfrm>
            <a:off x="484520" y="2635682"/>
            <a:ext cx="5174326" cy="287850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2A9B7DC-3967-BC3B-11C8-63D327E837D2}"/>
              </a:ext>
            </a:extLst>
          </p:cNvPr>
          <p:cNvSpPr txBox="1"/>
          <p:nvPr/>
        </p:nvSpPr>
        <p:spPr>
          <a:xfrm>
            <a:off x="2302124" y="5634939"/>
            <a:ext cx="2141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图 </a:t>
            </a:r>
            <a:r>
              <a:rPr lang="en-US" altLang="zh-CN" sz="1600" dirty="0"/>
              <a:t>4 BSS</a:t>
            </a:r>
            <a:r>
              <a:rPr lang="zh-CN" altLang="en-US" sz="1600" dirty="0"/>
              <a:t>网络架构图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D8343C6-F439-685F-AD59-C7A86AC916EC}"/>
              </a:ext>
            </a:extLst>
          </p:cNvPr>
          <p:cNvSpPr txBox="1"/>
          <p:nvPr/>
        </p:nvSpPr>
        <p:spPr>
          <a:xfrm>
            <a:off x="5957255" y="2220087"/>
            <a:ext cx="122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设计初衷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CECD4E-0B8B-FBFB-D53C-4F5A6C32F333}"/>
              </a:ext>
            </a:extLst>
          </p:cNvPr>
          <p:cNvSpPr txBox="1"/>
          <p:nvPr/>
        </p:nvSpPr>
        <p:spPr>
          <a:xfrm>
            <a:off x="5957255" y="2582159"/>
            <a:ext cx="6136870" cy="337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/>
              <a:t>为了让模型能“看到”完整视频的时间结构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en-US" altLang="zh-CN" sz="1600" dirty="0"/>
              <a:t>     1. </a:t>
            </a:r>
            <a:r>
              <a:rPr lang="zh-CN" altLang="en-US" sz="1600" dirty="0"/>
              <a:t>不依赖短片段；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en-US" altLang="zh-CN" sz="1600" dirty="0"/>
              <a:t>     2. </a:t>
            </a:r>
            <a:r>
              <a:rPr lang="zh-CN" altLang="en-US" sz="1600" dirty="0"/>
              <a:t>计算可控前提下捕捉长时间范围的上下文信息；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b="1" dirty="0"/>
              <a:t>提出了两类架构</a:t>
            </a:r>
            <a:r>
              <a:rPr lang="zh-CN" altLang="en-US" sz="1600" dirty="0"/>
              <a:t>来实现长视野下的全局时间演化描述：</a:t>
            </a:r>
            <a:r>
              <a:rPr lang="en-US" altLang="zh-CN" sz="1600" dirty="0"/>
              <a:t>1</a:t>
            </a:r>
            <a:r>
              <a:rPr lang="zh-CN" altLang="en-US" sz="1600" dirty="0"/>
              <a:t>）特征池化网络；</a:t>
            </a:r>
            <a:r>
              <a:rPr lang="en-US" altLang="zh-CN" sz="1600" dirty="0"/>
              <a:t>2</a:t>
            </a:r>
            <a:r>
              <a:rPr lang="zh-CN" altLang="en-US" sz="1600" dirty="0"/>
              <a:t>）基于</a:t>
            </a:r>
            <a:r>
              <a:rPr lang="en-US" altLang="zh-CN" sz="1600" dirty="0"/>
              <a:t>LSTM</a:t>
            </a:r>
            <a:r>
              <a:rPr lang="zh-CN" altLang="en-US" sz="1600" dirty="0"/>
              <a:t>的循环网络。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计算量和信息保留之间取得平衡：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/>
              <a:t>1. </a:t>
            </a:r>
            <a:r>
              <a:rPr lang="zh-CN" altLang="en-US" sz="1600" dirty="0"/>
              <a:t>为了获得更长的上下文，以 </a:t>
            </a:r>
            <a:r>
              <a:rPr lang="en-US" altLang="zh-CN" sz="1600" dirty="0"/>
              <a:t>1fps </a:t>
            </a:r>
            <a:r>
              <a:rPr lang="zh-CN" altLang="en-US" sz="1600" dirty="0"/>
              <a:t>来采样视频帧；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/>
              <a:t>2. </a:t>
            </a:r>
            <a:r>
              <a:rPr lang="zh-CN" altLang="en-US" sz="1600" dirty="0"/>
              <a:t>相邻帧间计算光流图来补偿潜在的运动信息丢失；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b="1" dirty="0"/>
              <a:t>模型整体采用双流网络架构</a:t>
            </a:r>
            <a:r>
              <a:rPr lang="zh-CN" altLang="en-US" sz="1600" dirty="0"/>
              <a:t>来学习视频的全局时间演化特征。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526781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551BD-6EE3-62F1-41FE-054EEA5E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42DC116F-ABC3-41F9-CA67-AD52848793DB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模型方法及实验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2D2FB67-0B84-3A09-CA0B-7E5271CB392A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4DF9DEC-9679-CD70-8A93-F2FA750524F0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670670-D3DD-D44E-632E-BDD93BBE6A45}"/>
              </a:ext>
            </a:extLst>
          </p:cNvPr>
          <p:cNvSpPr txBox="1"/>
          <p:nvPr/>
        </p:nvSpPr>
        <p:spPr>
          <a:xfrm>
            <a:off x="169158" y="575970"/>
            <a:ext cx="11902526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/>
              <a:t>Backbone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AlexNet</a:t>
            </a:r>
            <a:r>
              <a:rPr lang="zh-CN" altLang="en-US" dirty="0"/>
              <a:t>，输入是</a:t>
            </a:r>
            <a:r>
              <a:rPr lang="en-US" altLang="zh-CN" dirty="0"/>
              <a:t>220×220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个卷积层（核为</a:t>
            </a:r>
            <a:r>
              <a:rPr lang="en-US" altLang="zh-CN" dirty="0"/>
              <a:t>11,9,5</a:t>
            </a:r>
            <a:r>
              <a:rPr lang="zh-CN" altLang="en-US" dirty="0"/>
              <a:t>），最后一个卷积层输出经过两个全连接，输出维度为</a:t>
            </a:r>
            <a:r>
              <a:rPr lang="en-US" altLang="zh-CN" dirty="0"/>
              <a:t>4096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GoogLeNet</a:t>
            </a:r>
            <a:r>
              <a:rPr lang="zh-CN" altLang="en-US" dirty="0"/>
              <a:t>，</a:t>
            </a:r>
            <a:r>
              <a:rPr lang="zh-CN" altLang="en-US" sz="1600" dirty="0"/>
              <a:t>输入是</a:t>
            </a:r>
            <a:r>
              <a:rPr lang="en-US" altLang="zh-CN" sz="1600" dirty="0"/>
              <a:t>220×220</a:t>
            </a:r>
            <a:r>
              <a:rPr lang="zh-CN" altLang="en-US" sz="1600" dirty="0"/>
              <a:t>，</a:t>
            </a:r>
            <a:r>
              <a:rPr lang="zh-CN" altLang="en-US" dirty="0"/>
              <a:t>输入</a:t>
            </a:r>
            <a:r>
              <a:rPr lang="zh-CN" altLang="zh-CN" dirty="0"/>
              <a:t>被送入多个</a:t>
            </a:r>
            <a:r>
              <a:rPr lang="en-US" altLang="zh-CN" dirty="0"/>
              <a:t> Inception </a:t>
            </a:r>
            <a:r>
              <a:rPr lang="zh-CN" altLang="zh-CN" dirty="0"/>
              <a:t>模块，每个模块并行地执行</a:t>
            </a:r>
            <a:r>
              <a:rPr lang="en-US" altLang="zh-CN" dirty="0"/>
              <a:t> 1×1</a:t>
            </a:r>
            <a:r>
              <a:rPr lang="zh-CN" altLang="zh-CN" dirty="0"/>
              <a:t>、</a:t>
            </a:r>
            <a:r>
              <a:rPr lang="en-US" altLang="zh-CN" dirty="0"/>
              <a:t>3×3</a:t>
            </a:r>
            <a:r>
              <a:rPr lang="zh-CN" altLang="zh-CN" dirty="0"/>
              <a:t>、</a:t>
            </a:r>
            <a:r>
              <a:rPr lang="en-US" altLang="zh-CN" dirty="0"/>
              <a:t>5×5 </a:t>
            </a:r>
            <a:r>
              <a:rPr lang="zh-CN" altLang="zh-CN" dirty="0"/>
              <a:t>卷积和最大池化操作，然后将这些结果在通道维上拼接</a:t>
            </a:r>
            <a:r>
              <a:rPr lang="zh-CN" altLang="en-US" dirty="0"/>
              <a:t>，输出维度为</a:t>
            </a:r>
            <a:r>
              <a:rPr lang="en-US" altLang="zh-CN" dirty="0"/>
              <a:t>1000</a:t>
            </a:r>
            <a:r>
              <a:rPr lang="zh-CN" altLang="en-US" dirty="0"/>
              <a:t>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b="1" dirty="0"/>
              <a:t>帧聚合策略</a:t>
            </a:r>
            <a:r>
              <a:rPr lang="zh-CN" altLang="en-US" dirty="0"/>
              <a:t>：</a:t>
            </a:r>
            <a:r>
              <a:rPr lang="en-US" altLang="zh-CN" dirty="0"/>
              <a:t>Feature Pooling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2F5B36-AAB5-328D-006C-22218B70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57" t="2947" r="8787" b="27949"/>
          <a:stretch>
            <a:fillRect/>
          </a:stretch>
        </p:blipFill>
        <p:spPr>
          <a:xfrm>
            <a:off x="5758856" y="2873949"/>
            <a:ext cx="5265181" cy="22394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17F3CD-9FF6-921C-7888-334021776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22" y="3712139"/>
            <a:ext cx="3106710" cy="28025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94DBB3-C1D0-8A17-5656-712EEB080937}"/>
              </a:ext>
            </a:extLst>
          </p:cNvPr>
          <p:cNvSpPr txBox="1"/>
          <p:nvPr/>
        </p:nvSpPr>
        <p:spPr>
          <a:xfrm>
            <a:off x="1232867" y="6571293"/>
            <a:ext cx="2141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图 </a:t>
            </a:r>
            <a:r>
              <a:rPr lang="en-US" altLang="zh-CN" sz="1600" dirty="0"/>
              <a:t>5 BSS</a:t>
            </a:r>
            <a:r>
              <a:rPr lang="zh-CN" altLang="en-US" sz="1600" dirty="0"/>
              <a:t>网络架构图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CABA24-B25B-AD6B-AB09-9163F43406A3}"/>
              </a:ext>
            </a:extLst>
          </p:cNvPr>
          <p:cNvSpPr txBox="1"/>
          <p:nvPr/>
        </p:nvSpPr>
        <p:spPr>
          <a:xfrm>
            <a:off x="408355" y="2753516"/>
            <a:ext cx="35621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accent1"/>
                </a:solidFill>
              </a:rPr>
              <a:t>蓝色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chemeClr val="accent6"/>
                </a:solidFill>
              </a:rPr>
              <a:t>绿色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C000"/>
                </a:solidFill>
              </a:rPr>
              <a:t>黄色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chemeClr val="accent2"/>
                </a:solidFill>
              </a:rPr>
              <a:t>橙色</a:t>
            </a:r>
            <a:r>
              <a:rPr lang="zh-CN" altLang="en-US" dirty="0"/>
              <a:t>矩形分别代表</a:t>
            </a:r>
            <a:r>
              <a:rPr lang="zh-CN" altLang="en-US" b="1" dirty="0">
                <a:solidFill>
                  <a:srgbClr val="0070C0"/>
                </a:solidFill>
              </a:rPr>
              <a:t>最大池化层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chemeClr val="accent6"/>
                </a:solidFill>
              </a:rPr>
              <a:t>时间域卷积层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C000"/>
                </a:solidFill>
              </a:rPr>
              <a:t>全连接层</a:t>
            </a:r>
            <a:r>
              <a:rPr lang="zh-CN" altLang="en-US" dirty="0"/>
              <a:t>和 </a:t>
            </a:r>
            <a:r>
              <a:rPr lang="en-US" altLang="zh-CN" b="1" dirty="0" err="1">
                <a:solidFill>
                  <a:schemeClr val="accent2"/>
                </a:solidFill>
              </a:rPr>
              <a:t>softmax</a:t>
            </a:r>
            <a:r>
              <a:rPr lang="en-US" altLang="zh-CN" b="1" dirty="0">
                <a:solidFill>
                  <a:schemeClr val="accent2"/>
                </a:solidFill>
              </a:rPr>
              <a:t> </a:t>
            </a:r>
            <a:r>
              <a:rPr lang="zh-CN" altLang="en-US" b="1" dirty="0">
                <a:solidFill>
                  <a:schemeClr val="accent2"/>
                </a:solidFill>
              </a:rPr>
              <a:t>层</a:t>
            </a:r>
            <a:r>
              <a:rPr lang="zh-CN" altLang="en-US" dirty="0"/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AEF41F-6D2F-83D8-833E-35A176D7AE9C}"/>
              </a:ext>
            </a:extLst>
          </p:cNvPr>
          <p:cNvSpPr txBox="1"/>
          <p:nvPr/>
        </p:nvSpPr>
        <p:spPr>
          <a:xfrm>
            <a:off x="6157444" y="2452863"/>
            <a:ext cx="44680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表 </a:t>
            </a:r>
            <a:r>
              <a:rPr lang="en-US" altLang="zh-CN" sz="1600" dirty="0"/>
              <a:t>1 Sports-1M </a:t>
            </a:r>
            <a:r>
              <a:rPr lang="zh-CN" altLang="en-US" sz="1600" dirty="0"/>
              <a:t>数据集，</a:t>
            </a:r>
            <a:r>
              <a:rPr lang="en-US" altLang="zh-CN" sz="1600" dirty="0" err="1"/>
              <a:t>AlexNet</a:t>
            </a:r>
            <a:r>
              <a:rPr lang="en-US" altLang="zh-CN" sz="1600" dirty="0"/>
              <a:t> </a:t>
            </a:r>
            <a:r>
              <a:rPr lang="zh-CN" altLang="en-US" sz="1600" dirty="0"/>
              <a:t>效果</a:t>
            </a:r>
            <a:r>
              <a:rPr lang="en-US" altLang="zh-CN" sz="1600" dirty="0"/>
              <a:t>(120 </a:t>
            </a:r>
            <a:r>
              <a:rPr lang="zh-CN" altLang="en-US" sz="1600" dirty="0"/>
              <a:t>帧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2A107BE-FD0E-B3E8-3845-44560DF8E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828471"/>
              </p:ext>
            </p:extLst>
          </p:nvPr>
        </p:nvGraphicFramePr>
        <p:xfrm>
          <a:off x="5465501" y="5113394"/>
          <a:ext cx="5851893" cy="1688910"/>
        </p:xfrm>
        <a:graphic>
          <a:graphicData uri="http://schemas.openxmlformats.org/drawingml/2006/table">
            <a:tbl>
              <a:tblPr/>
              <a:tblGrid>
                <a:gridCol w="5851893">
                  <a:extLst>
                    <a:ext uri="{9D8B030D-6E8A-4147-A177-3AD203B41FA5}">
                      <a16:colId xmlns:a16="http://schemas.microsoft.com/office/drawing/2014/main" val="26661696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b="1" dirty="0"/>
                        <a:t>结论</a:t>
                      </a:r>
                      <a:r>
                        <a:rPr lang="zh-CN" altLang="en-US" dirty="0"/>
                        <a:t>：</a:t>
                      </a:r>
                      <a:endParaRPr lang="en-US" altLang="zh-CN" dirty="0"/>
                    </a:p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dirty="0"/>
                        <a:t>卷积层之后接最大池化效果最好，而全连接后再池化效果不好。表明，时间维度池化时</a:t>
                      </a:r>
                      <a:r>
                        <a:rPr lang="zh-CN" altLang="en-US" b="1" dirty="0"/>
                        <a:t>保留空间信息</a:t>
                      </a:r>
                      <a:r>
                        <a:rPr lang="zh-CN" altLang="en-US" dirty="0"/>
                        <a:t>很重要。时间域卷积效果不好，或许需要</a:t>
                      </a:r>
                      <a:r>
                        <a:rPr lang="zh-CN" altLang="en-US" b="1" dirty="0"/>
                        <a:t>更复杂的时间域学习器</a:t>
                      </a:r>
                      <a:r>
                        <a:rPr lang="zh-CN" altLang="en-US" dirty="0"/>
                        <a:t>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136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2845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DB3F1-5A91-0606-7A37-F9FA88B2F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A708D06-859A-1370-CF47-30CB16E6778C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模型方法及实验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9344631-E383-F54C-A4FA-6904E2FE84C9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47DA34D-93F7-EB99-1DCF-B392F56DEFED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AD021D-A521-C8C6-4568-9CD61597A87D}"/>
              </a:ext>
            </a:extLst>
          </p:cNvPr>
          <p:cNvSpPr txBox="1"/>
          <p:nvPr/>
        </p:nvSpPr>
        <p:spPr>
          <a:xfrm>
            <a:off x="218000" y="700383"/>
            <a:ext cx="1024578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/>
              <a:t>帧聚合策略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LSTM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725E69-7D28-E2BA-9136-7539CABC641C}"/>
              </a:ext>
            </a:extLst>
          </p:cNvPr>
          <p:cNvSpPr txBox="1"/>
          <p:nvPr/>
        </p:nvSpPr>
        <p:spPr>
          <a:xfrm>
            <a:off x="269758" y="3901118"/>
            <a:ext cx="48848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图 </a:t>
            </a:r>
            <a:r>
              <a:rPr lang="en-US" altLang="zh-CN" sz="1600" dirty="0"/>
              <a:t>6 Deep Video LSTM </a:t>
            </a:r>
            <a:r>
              <a:rPr lang="zh-CN" altLang="en-US" sz="1600" dirty="0"/>
              <a:t>黄色部分是</a:t>
            </a:r>
            <a:r>
              <a:rPr lang="en-US" altLang="zh-CN" sz="1600" dirty="0" err="1"/>
              <a:t>softmax</a:t>
            </a:r>
            <a:r>
              <a:rPr lang="zh-CN" altLang="en-US" sz="1600" dirty="0"/>
              <a:t>分类器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44E5DE-F265-22E5-49A0-940176CB08D4}"/>
              </a:ext>
            </a:extLst>
          </p:cNvPr>
          <p:cNvSpPr txBox="1"/>
          <p:nvPr/>
        </p:nvSpPr>
        <p:spPr>
          <a:xfrm>
            <a:off x="382288" y="4295657"/>
            <a:ext cx="44680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/>
              <a:t>表 </a:t>
            </a:r>
            <a:r>
              <a:rPr lang="en-US" altLang="zh-CN" sz="1600" dirty="0"/>
              <a:t>2 Sports-1M </a:t>
            </a:r>
            <a:r>
              <a:rPr lang="zh-CN" altLang="en-US" sz="1600" dirty="0"/>
              <a:t>数据集，</a:t>
            </a:r>
            <a:r>
              <a:rPr lang="en-US" altLang="zh-CN" sz="1600" dirty="0"/>
              <a:t>30 </a:t>
            </a:r>
            <a:r>
              <a:rPr lang="zh-CN" altLang="en-US" sz="1600" dirty="0"/>
              <a:t>帧，聚合效果比较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 fc</a:t>
            </a:r>
            <a:r>
              <a:rPr lang="zh-CN" altLang="en-US" sz="1600" dirty="0"/>
              <a:t>表示训练时只更新最后几层的参数）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BE6F8-E579-1059-1761-2620D061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42" y="1497920"/>
            <a:ext cx="4483684" cy="24253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899BBF-026D-63DC-D42E-05CA551A6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88" y="4861483"/>
            <a:ext cx="4468011" cy="19965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C82EF41-3F8A-4554-180C-A619843A506E}"/>
                  </a:ext>
                </a:extLst>
              </p:cNvPr>
              <p:cNvSpPr txBox="1"/>
              <p:nvPr/>
            </p:nvSpPr>
            <p:spPr>
              <a:xfrm>
                <a:off x="5433996" y="889291"/>
                <a:ext cx="6328651" cy="3742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1" dirty="0"/>
                  <a:t>两点关键改动</a:t>
                </a:r>
                <a:r>
                  <a:rPr lang="zh-CN" altLang="en-US" sz="1600" dirty="0"/>
                  <a:t>：</a:t>
                </a:r>
                <a:endParaRPr lang="en-US" altLang="zh-CN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zh-CN" altLang="zh-CN" sz="1600" dirty="0"/>
                  <a:t>标签传播频率不同</a:t>
                </a:r>
                <a:r>
                  <a:rPr lang="zh-CN" altLang="en-US" sz="1600" dirty="0"/>
                  <a:t>：每帧都进行反向传播；</a:t>
                </a:r>
                <a:endParaRPr lang="en-US" altLang="zh-CN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zh-CN" altLang="en-US" sz="1600" dirty="0"/>
                  <a:t>引入梯度权重：每帧的损失乘上一个权值，权值在</a:t>
                </a:r>
                <a14:m>
                  <m:oMath xmlns:m="http://schemas.openxmlformats.org/officeDocument/2006/math">
                    <m:r>
                      <a:rPr lang="en-US" altLang="zh-CN" sz="1600" i="1"/>
                      <m:t>𝑡</m:t>
                    </m:r>
                    <m:r>
                      <a:rPr lang="en-US" altLang="zh-CN" sz="1600" i="1"/>
                      <m:t>=0→</m:t>
                    </m:r>
                    <m:r>
                      <a:rPr lang="en-US" altLang="zh-CN" sz="1600" i="1"/>
                      <m:t>𝑇</m:t>
                    </m:r>
                  </m:oMath>
                </a14:m>
                <a:r>
                  <a:rPr lang="zh-CN" altLang="en-US" sz="1600" dirty="0"/>
                  <a:t>上线性插值</a:t>
                </a:r>
                <a:r>
                  <a:rPr lang="en-US" altLang="zh-CN" sz="1600" dirty="0"/>
                  <a:t>0</a:t>
                </a:r>
                <a:r>
                  <a:rPr lang="zh-CN" altLang="en-US" sz="1600" dirty="0"/>
                  <a:t>到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。</a:t>
                </a:r>
                <a:endParaRPr lang="en-US" altLang="zh-CN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/>
                  <a:t>LSTM</a:t>
                </a:r>
                <a:r>
                  <a:rPr lang="zh-CN" altLang="en-US" sz="1600" b="1" dirty="0"/>
                  <a:t>推理</a:t>
                </a:r>
                <a:r>
                  <a:rPr lang="zh-CN" altLang="en-US" sz="1600" dirty="0"/>
                  <a:t>：</a:t>
                </a:r>
                <a:endParaRPr lang="en-US" altLang="zh-CN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zh-CN" altLang="en-US" sz="1600" dirty="0"/>
                  <a:t>只取最后一个时间步</a:t>
                </a:r>
                <a:r>
                  <a:rPr lang="en-US" altLang="zh-CN" sz="1600" dirty="0"/>
                  <a:t>T</a:t>
                </a:r>
                <a:r>
                  <a:rPr lang="zh-CN" altLang="en-US" sz="1600" dirty="0"/>
                  <a:t>的预测结果；</a:t>
                </a:r>
                <a:endParaRPr lang="en-US" altLang="zh-CN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zh-CN" altLang="en-US" sz="1600" dirty="0"/>
                  <a:t>在时间维度上对所有帧预测做最大池化；</a:t>
                </a:r>
                <a:endParaRPr lang="en-US" altLang="zh-CN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zh-CN" altLang="en-US" sz="1600" dirty="0"/>
                  <a:t>对所有时间步的预测求和后取最大值；</a:t>
                </a:r>
                <a:endParaRPr lang="en-US" altLang="zh-CN" sz="16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zh-CN" altLang="en-US" sz="1600" dirty="0"/>
                  <a:t>对每帧的预测按照权重</a:t>
                </a:r>
                <a:r>
                  <a:rPr lang="en-US" altLang="zh-CN" sz="1600" dirty="0"/>
                  <a:t>g</a:t>
                </a:r>
                <a:r>
                  <a:rPr lang="zh-CN" altLang="en-US" sz="1600" dirty="0"/>
                  <a:t>线性加权求和后再取最大值；</a:t>
                </a:r>
                <a:endParaRPr lang="en-US" altLang="zh-CN" sz="16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C82EF41-3F8A-4554-180C-A619843A5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96" y="889291"/>
                <a:ext cx="6328651" cy="3742178"/>
              </a:xfrm>
              <a:prstGeom prst="rect">
                <a:avLst/>
              </a:prstGeom>
              <a:blipFill>
                <a:blip r:embed="rId5"/>
                <a:stretch>
                  <a:fillRect l="-674" b="-1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BADCB0AD-220E-E04C-9797-8C523EA4A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863331"/>
              </p:ext>
            </p:extLst>
          </p:nvPr>
        </p:nvGraphicFramePr>
        <p:xfrm>
          <a:off x="5433996" y="4861483"/>
          <a:ext cx="6544192" cy="1511427"/>
        </p:xfrm>
        <a:graphic>
          <a:graphicData uri="http://schemas.openxmlformats.org/drawingml/2006/table">
            <a:tbl>
              <a:tblPr/>
              <a:tblGrid>
                <a:gridCol w="6544192">
                  <a:extLst>
                    <a:ext uri="{9D8B030D-6E8A-4147-A177-3AD203B41FA5}">
                      <a16:colId xmlns:a16="http://schemas.microsoft.com/office/drawing/2014/main" val="26661696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/>
                        <a:t>结论</a:t>
                      </a:r>
                      <a:r>
                        <a:rPr lang="zh-CN" altLang="en-US" sz="1600" dirty="0"/>
                        <a:t>：</a:t>
                      </a:r>
                      <a:endParaRPr lang="en-US" altLang="zh-CN" sz="1600" dirty="0"/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sz="1600" dirty="0"/>
                        <a:t>两种</a:t>
                      </a:r>
                      <a:r>
                        <a:rPr lang="en-US" altLang="zh-CN" sz="1600" dirty="0"/>
                        <a:t>CNN</a:t>
                      </a:r>
                      <a:r>
                        <a:rPr lang="zh-CN" altLang="en-US" sz="1600" dirty="0"/>
                        <a:t>聚合性能都优于基线模型</a:t>
                      </a:r>
                      <a:endParaRPr lang="en-US" altLang="zh-CN" sz="1600" dirty="0"/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600" dirty="0" err="1"/>
                        <a:t>GoogLeNet</a:t>
                      </a:r>
                      <a:r>
                        <a:rPr lang="zh-CN" altLang="en-US" sz="1600" dirty="0"/>
                        <a:t>网络性能优于</a:t>
                      </a:r>
                      <a:r>
                        <a:rPr lang="en-US" altLang="zh-CN" sz="1600" dirty="0" err="1"/>
                        <a:t>AlexNet</a:t>
                      </a:r>
                      <a:r>
                        <a:rPr lang="zh-CN" altLang="en-US" sz="1600" dirty="0"/>
                        <a:t>，前者具有高效的结构</a:t>
                      </a:r>
                      <a:endParaRPr lang="en-US" altLang="zh-CN" sz="1600" dirty="0"/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sz="1600" dirty="0"/>
                        <a:t>微调对于获得高性能至关重要（不微调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Hit@1 = 67.5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，微调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69.5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136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6855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3B383-BE71-258D-D176-9622659A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1AE5E4F-E65A-5DFA-FB8C-E9E677441288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模型方法及实验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0339C6C-1C81-2BB8-2B8C-21B7880DC64B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101B7C1-1429-12F6-E553-5C53C7EB9FA2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98D50A-EB31-B315-E610-45CB361F7CA4}"/>
              </a:ext>
            </a:extLst>
          </p:cNvPr>
          <p:cNvSpPr txBox="1"/>
          <p:nvPr/>
        </p:nvSpPr>
        <p:spPr>
          <a:xfrm>
            <a:off x="120316" y="885046"/>
            <a:ext cx="166979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/>
              <a:t>帧数的影响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B11517-EA84-3BDB-347D-98835EE9178F}"/>
              </a:ext>
            </a:extLst>
          </p:cNvPr>
          <p:cNvSpPr txBox="1"/>
          <p:nvPr/>
        </p:nvSpPr>
        <p:spPr>
          <a:xfrm>
            <a:off x="45937" y="1602194"/>
            <a:ext cx="5880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/>
              <a:t>表</a:t>
            </a:r>
            <a:r>
              <a:rPr lang="en-US" altLang="zh-CN" sz="1600" dirty="0"/>
              <a:t>3 Sports-1M </a:t>
            </a:r>
            <a:r>
              <a:rPr lang="zh-CN" altLang="en-US" sz="1600" dirty="0"/>
              <a:t>数据集，不同帧数的 </a:t>
            </a:r>
            <a:r>
              <a:rPr lang="en-US" altLang="zh-CN" sz="1600" dirty="0"/>
              <a:t>Conv Pooling </a:t>
            </a:r>
            <a:r>
              <a:rPr lang="zh-CN" altLang="en-US" sz="1600" dirty="0"/>
              <a:t>与 </a:t>
            </a:r>
            <a:r>
              <a:rPr lang="en-US" altLang="zh-CN" sz="1600" dirty="0"/>
              <a:t>LSTM</a:t>
            </a:r>
            <a:endParaRPr lang="zh-CN" altLang="en-US" sz="1600" dirty="0"/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09B00CC1-40FF-0E14-EB35-43248595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48248"/>
              </p:ext>
            </p:extLst>
          </p:nvPr>
        </p:nvGraphicFramePr>
        <p:xfrm>
          <a:off x="225514" y="3322393"/>
          <a:ext cx="5161935" cy="2242947"/>
        </p:xfrm>
        <a:graphic>
          <a:graphicData uri="http://schemas.openxmlformats.org/drawingml/2006/table">
            <a:tbl>
              <a:tblPr/>
              <a:tblGrid>
                <a:gridCol w="5161935">
                  <a:extLst>
                    <a:ext uri="{9D8B030D-6E8A-4147-A177-3AD203B41FA5}">
                      <a16:colId xmlns:a16="http://schemas.microsoft.com/office/drawing/2014/main" val="2666169654"/>
                    </a:ext>
                  </a:extLst>
                </a:gridCol>
              </a:tblGrid>
              <a:tr h="97528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600" dirty="0"/>
                        <a:t>120 </a:t>
                      </a:r>
                      <a:r>
                        <a:rPr lang="zh-CN" altLang="en-US" sz="1600" dirty="0"/>
                        <a:t>帧模型显著优于 </a:t>
                      </a:r>
                      <a:r>
                        <a:rPr lang="en-US" altLang="zh-CN" sz="1600" dirty="0"/>
                        <a:t>30 </a:t>
                      </a:r>
                      <a:r>
                        <a:rPr lang="zh-CN" altLang="en-US" sz="1600" dirty="0"/>
                        <a:t>帧模型，</a:t>
                      </a:r>
                      <a:r>
                        <a:rPr lang="zh-CN" altLang="zh-CN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考虑完整视频能更充分利用全局信息</a:t>
                      </a:r>
                      <a:r>
                        <a:rPr lang="zh-CN" altLang="en-US" sz="1600" dirty="0"/>
                        <a:t>；</a:t>
                      </a:r>
                      <a:endParaRPr lang="en-US" altLang="zh-CN" sz="1600" dirty="0"/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600" dirty="0"/>
                        <a:t>LSTM</a:t>
                      </a:r>
                      <a:r>
                        <a:rPr lang="zh-CN" altLang="en-US" sz="1600" dirty="0"/>
                        <a:t>反向传播时需要沿时间轴逐步回传梯度，随着时间长度</a:t>
                      </a:r>
                      <a:r>
                        <a:rPr lang="en-US" altLang="zh-CN" sz="1600" dirty="0"/>
                        <a:t>T</a:t>
                      </a:r>
                      <a:r>
                        <a:rPr lang="zh-CN" altLang="en-US" sz="1600" dirty="0"/>
                        <a:t>增长，计算量和显存消耗是线性的，不适合扩展更多的帧（</a:t>
                      </a:r>
                      <a:r>
                        <a:rPr lang="en-US" altLang="zh-CN" sz="1600" dirty="0"/>
                        <a:t>15</a:t>
                      </a:r>
                      <a:r>
                        <a:rPr lang="zh-CN" altLang="en-US" sz="1600" dirty="0"/>
                        <a:t>年硬件限制）；</a:t>
                      </a:r>
                      <a:endParaRPr lang="en-US" altLang="zh-CN" sz="1600" dirty="0"/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600" dirty="0"/>
                        <a:t>Conv pooling</a:t>
                      </a:r>
                      <a:r>
                        <a:rPr lang="zh-CN" altLang="en-US" sz="1600" dirty="0"/>
                        <a:t>每帧都是独立提取，所以可以并行。</a:t>
                      </a:r>
                      <a:endParaRPr lang="en-US" altLang="zh-CN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136760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4A92880-5CA3-C780-B500-31FC609B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61" y="2112063"/>
            <a:ext cx="4834232" cy="1142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7E11B8-BD5D-EEBB-E51B-DC27B8C33505}"/>
              </a:ext>
            </a:extLst>
          </p:cNvPr>
          <p:cNvSpPr txBox="1"/>
          <p:nvPr/>
        </p:nvSpPr>
        <p:spPr>
          <a:xfrm>
            <a:off x="5537894" y="892420"/>
            <a:ext cx="166979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/>
              <a:t>光流的影响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F65C3E-B097-48E2-B676-E255CF836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916" y="1996357"/>
            <a:ext cx="3976362" cy="20753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0DCA539-2CBC-B857-D0E8-E2F29255DA77}"/>
              </a:ext>
            </a:extLst>
          </p:cNvPr>
          <p:cNvSpPr txBox="1"/>
          <p:nvPr/>
        </p:nvSpPr>
        <p:spPr>
          <a:xfrm>
            <a:off x="6372791" y="4145265"/>
            <a:ext cx="5381319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  <a:tabLst>
                <a:tab pos="2637155" algn="ctr"/>
              </a:tabLst>
            </a:pPr>
            <a:r>
              <a:rPr lang="zh-CN" altLang="zh-CN" sz="1600" dirty="0"/>
              <a:t>单独的光流模型：</a:t>
            </a:r>
            <a:r>
              <a:rPr lang="en-US" altLang="zh-CN" sz="1600" dirty="0"/>
              <a:t>59.7%</a:t>
            </a:r>
            <a:r>
              <a:rPr lang="zh-CN" altLang="zh-CN" sz="1600" dirty="0"/>
              <a:t>（低于图像模型</a:t>
            </a:r>
            <a:r>
              <a:rPr lang="en-US" altLang="zh-CN" sz="1600" dirty="0"/>
              <a:t> 72.1%</a:t>
            </a:r>
            <a:r>
              <a:rPr lang="zh-CN" altLang="zh-CN" sz="1600" dirty="0"/>
              <a:t>），原因</a:t>
            </a:r>
            <a:r>
              <a:rPr lang="zh-CN" altLang="en-US" sz="1600" dirty="0"/>
              <a:t>在于</a:t>
            </a:r>
            <a:r>
              <a:rPr lang="en-US" altLang="zh-CN" sz="1600" dirty="0"/>
              <a:t>Sports-1M </a:t>
            </a:r>
            <a:r>
              <a:rPr lang="zh-CN" altLang="zh-CN" sz="1600" dirty="0"/>
              <a:t>视频质量低，</a:t>
            </a:r>
            <a:r>
              <a:rPr lang="zh-CN" altLang="zh-CN" sz="1600" b="1" dirty="0"/>
              <a:t>光流噪声大</a:t>
            </a:r>
            <a:r>
              <a:rPr lang="zh-CN" altLang="zh-CN" sz="1600" dirty="0"/>
              <a:t>；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AutoNum type="arabicPeriod"/>
              <a:tabLst>
                <a:tab pos="2637155" algn="ctr"/>
              </a:tabLst>
            </a:pPr>
            <a:r>
              <a:rPr lang="en-US" altLang="zh-CN" sz="1600" dirty="0"/>
              <a:t>Conv Pooling </a:t>
            </a:r>
            <a:r>
              <a:rPr lang="zh-CN" altLang="en-US" sz="1600" dirty="0"/>
              <a:t>中</a:t>
            </a:r>
            <a:r>
              <a:rPr lang="en-US" altLang="zh-CN" sz="1600" dirty="0"/>
              <a:t> </a:t>
            </a:r>
            <a:r>
              <a:rPr lang="zh-CN" altLang="en-US" sz="1600" dirty="0"/>
              <a:t>光流</a:t>
            </a:r>
            <a:r>
              <a:rPr lang="en-US" altLang="zh-CN" sz="1600" dirty="0"/>
              <a:t>+</a:t>
            </a:r>
            <a:r>
              <a:rPr lang="zh-CN" altLang="en-US" sz="1600" dirty="0"/>
              <a:t>图像：提升有限；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AutoNum type="arabicPeriod"/>
              <a:tabLst>
                <a:tab pos="2637155" algn="ctr"/>
              </a:tabLst>
            </a:pPr>
            <a:r>
              <a:rPr lang="en-US" altLang="zh-CN" sz="1600" dirty="0"/>
              <a:t>LSTM</a:t>
            </a:r>
            <a:r>
              <a:rPr lang="zh-CN" altLang="en-US" sz="1600" dirty="0"/>
              <a:t>模型中，图像加上光流后可以提升准确率。</a:t>
            </a:r>
            <a:endParaRPr lang="zh-CN" altLang="zh-CN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4D8BBE-E2A0-7352-9B69-861BDDEEBD84}"/>
              </a:ext>
            </a:extLst>
          </p:cNvPr>
          <p:cNvSpPr txBox="1"/>
          <p:nvPr/>
        </p:nvSpPr>
        <p:spPr>
          <a:xfrm>
            <a:off x="6265220" y="1584241"/>
            <a:ext cx="52897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/>
              <a:t>表</a:t>
            </a:r>
            <a:r>
              <a:rPr lang="en-US" altLang="zh-CN" sz="1600" dirty="0"/>
              <a:t>4 Sports-1M </a:t>
            </a:r>
            <a:r>
              <a:rPr lang="zh-CN" altLang="en-US" sz="1600" dirty="0"/>
              <a:t>数据集，</a:t>
            </a:r>
            <a:r>
              <a:rPr lang="en-US" altLang="zh-CN" sz="1600" dirty="0"/>
              <a:t>30 </a:t>
            </a:r>
            <a:r>
              <a:rPr lang="zh-CN" altLang="en-US" sz="1600" dirty="0"/>
              <a:t>帧，引入光流后的性能变化</a:t>
            </a:r>
          </a:p>
        </p:txBody>
      </p:sp>
    </p:spTree>
    <p:extLst>
      <p:ext uri="{BB962C8B-B14F-4D97-AF65-F5344CB8AC3E}">
        <p14:creationId xmlns:p14="http://schemas.microsoft.com/office/powerpoint/2010/main" val="240585929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FBC34-6962-097F-12D3-95DF729E0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BE215B9-A4B3-D084-7E82-EFD1BD187C89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模型方法及实验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CB786C7-5AFA-F6B9-A110-1CC0B8546CFF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98775B6-8789-C718-4ED9-43238DE8F7FC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D3BBCF-740F-779B-A17C-997EF66E0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" y="1624851"/>
            <a:ext cx="6499889" cy="13999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B45976B-156F-F3B2-BF6B-2D5633BB240A}"/>
              </a:ext>
            </a:extLst>
          </p:cNvPr>
          <p:cNvSpPr txBox="1"/>
          <p:nvPr/>
        </p:nvSpPr>
        <p:spPr>
          <a:xfrm>
            <a:off x="1781714" y="1234716"/>
            <a:ext cx="34170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/>
              <a:t>表</a:t>
            </a:r>
            <a:r>
              <a:rPr lang="en-US" altLang="zh-CN" sz="1600" dirty="0"/>
              <a:t>5 </a:t>
            </a:r>
            <a:r>
              <a:rPr lang="zh-CN" altLang="en-US" sz="1600" dirty="0"/>
              <a:t>全局的视频级特征描述符效果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BE42B8-A869-7E62-8879-6DBCB038B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71" y="3518993"/>
            <a:ext cx="5095238" cy="15238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CD24A9-F695-D15C-3445-29189F2B40AA}"/>
              </a:ext>
            </a:extLst>
          </p:cNvPr>
          <p:cNvSpPr txBox="1"/>
          <p:nvPr/>
        </p:nvSpPr>
        <p:spPr>
          <a:xfrm>
            <a:off x="2304414" y="3252019"/>
            <a:ext cx="2710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/>
              <a:t>表</a:t>
            </a:r>
            <a:r>
              <a:rPr lang="en-US" altLang="zh-CN" sz="1600" dirty="0"/>
              <a:t>6 </a:t>
            </a:r>
            <a:r>
              <a:rPr lang="zh-CN" altLang="en-US" sz="1600" dirty="0"/>
              <a:t>低帧率下模型表现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F02E3E-9ADC-7A5C-760F-2B93A2DBE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812" y="1116031"/>
            <a:ext cx="5247619" cy="409523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BE06AE0-3975-4264-ABE4-1AB4585B1C54}"/>
              </a:ext>
            </a:extLst>
          </p:cNvPr>
          <p:cNvSpPr txBox="1"/>
          <p:nvPr/>
        </p:nvSpPr>
        <p:spPr>
          <a:xfrm>
            <a:off x="8419442" y="809129"/>
            <a:ext cx="1900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/>
              <a:t>表</a:t>
            </a:r>
            <a:r>
              <a:rPr lang="en-US" altLang="zh-CN" sz="1600" dirty="0"/>
              <a:t>7 </a:t>
            </a:r>
            <a:r>
              <a:rPr lang="zh-CN" altLang="en-US" sz="1600" dirty="0"/>
              <a:t>整体性能表现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375B42-0DCD-C343-4186-65C4ADB0252D}"/>
              </a:ext>
            </a:extLst>
          </p:cNvPr>
          <p:cNvSpPr txBox="1"/>
          <p:nvPr/>
        </p:nvSpPr>
        <p:spPr>
          <a:xfrm>
            <a:off x="120315" y="724227"/>
            <a:ext cx="288098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dirty="0"/>
              <a:t>UCF101 </a:t>
            </a:r>
            <a:r>
              <a:rPr lang="zh-CN" altLang="en-US" sz="1600" b="1" dirty="0"/>
              <a:t>数据集下的实验结果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3DFA667A-8D6D-1BF1-28A9-99CC58C46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28833"/>
              </p:ext>
            </p:extLst>
          </p:nvPr>
        </p:nvGraphicFramePr>
        <p:xfrm>
          <a:off x="225514" y="5106948"/>
          <a:ext cx="11662945" cy="1511427"/>
        </p:xfrm>
        <a:graphic>
          <a:graphicData uri="http://schemas.openxmlformats.org/drawingml/2006/table">
            <a:tbl>
              <a:tblPr/>
              <a:tblGrid>
                <a:gridCol w="11662945">
                  <a:extLst>
                    <a:ext uri="{9D8B030D-6E8A-4147-A177-3AD203B41FA5}">
                      <a16:colId xmlns:a16="http://schemas.microsoft.com/office/drawing/2014/main" val="2666169654"/>
                    </a:ext>
                  </a:extLst>
                </a:gridCol>
              </a:tblGrid>
              <a:tr h="97528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600" dirty="0"/>
                        <a:t>UCF101</a:t>
                      </a:r>
                      <a:r>
                        <a:rPr lang="zh-CN" altLang="en-US" sz="1600" dirty="0"/>
                        <a:t>数据集平均长度</a:t>
                      </a:r>
                      <a:r>
                        <a:rPr lang="en-US" altLang="zh-CN" sz="1600" dirty="0"/>
                        <a:t>10-15</a:t>
                      </a:r>
                      <a:r>
                        <a:rPr lang="zh-CN" altLang="en-US" sz="1600" dirty="0"/>
                        <a:t>，可以使用更高的帧率来覆盖整个视频，采样率为</a:t>
                      </a:r>
                      <a:r>
                        <a:rPr lang="en-US" altLang="zh-CN" sz="1600" dirty="0"/>
                        <a:t>6fps</a:t>
                      </a:r>
                      <a:r>
                        <a:rPr lang="zh-CN" altLang="en-US" sz="1600" dirty="0"/>
                        <a:t>时，因能覆盖更长范围而性能提升；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当帧率进一步</a:t>
                      </a:r>
                      <a:r>
                        <a:rPr lang="zh-CN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降低到</a:t>
                      </a: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1fps </a:t>
                      </a:r>
                      <a:r>
                        <a:rPr lang="zh-CN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时，性能不再提升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只要网络能看到足够的时序上下文，帧率变化的影响就很小；</a:t>
                      </a:r>
                      <a:endParaRPr lang="en-US" altLang="zh-CN" sz="1600" dirty="0"/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CN" sz="1600" dirty="0"/>
                        <a:t>LSTM </a:t>
                      </a:r>
                      <a:r>
                        <a:rPr lang="zh-CN" altLang="en-US" sz="1600" dirty="0"/>
                        <a:t>模型 能充分利用 </a:t>
                      </a:r>
                      <a:r>
                        <a:rPr lang="en-US" altLang="zh-CN" sz="1600" dirty="0"/>
                        <a:t>30fps </a:t>
                      </a:r>
                      <a:r>
                        <a:rPr lang="zh-CN" altLang="en-US" sz="1600" dirty="0"/>
                        <a:t>的高帧率信息，学习到更细粒度的时序关系。</a:t>
                      </a:r>
                      <a:endParaRPr lang="en-US" altLang="zh-CN" sz="1600" dirty="0"/>
                    </a:p>
                    <a:p>
                      <a:pPr marL="342900" indent="-342900" algn="just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sz="1600" dirty="0"/>
                        <a:t>在 </a:t>
                      </a:r>
                      <a:r>
                        <a:rPr lang="en-US" altLang="zh-CN" sz="1600" dirty="0"/>
                        <a:t>UCF-101 </a:t>
                      </a:r>
                      <a:r>
                        <a:rPr lang="zh-CN" altLang="en-US" sz="1600" dirty="0"/>
                        <a:t>上，光流带来的精度提升比在 </a:t>
                      </a:r>
                      <a:r>
                        <a:rPr lang="en-US" altLang="zh-CN" sz="1600" dirty="0"/>
                        <a:t>Sports-1M </a:t>
                      </a:r>
                      <a:r>
                        <a:rPr lang="zh-CN" altLang="en-US" sz="1600" dirty="0"/>
                        <a:t>更明显。因为</a:t>
                      </a:r>
                      <a:r>
                        <a:rPr lang="en-US" altLang="zh-CN" sz="1600" dirty="0"/>
                        <a:t>UCF101</a:t>
                      </a:r>
                      <a:r>
                        <a:rPr lang="zh-CN" altLang="en-US" sz="1600" dirty="0"/>
                        <a:t>数据集更干净，这从单帧高准确率就可以看出。</a:t>
                      </a:r>
                      <a:endParaRPr lang="en-US" altLang="zh-CN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136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1759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4FD5-75A3-2DE3-7BFC-6BC2C239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E03275A-AAB9-A2CA-70FC-C34CAB35B9E7}"/>
              </a:ext>
            </a:extLst>
          </p:cNvPr>
          <p:cNvSpPr/>
          <p:nvPr/>
        </p:nvSpPr>
        <p:spPr>
          <a:xfrm>
            <a:off x="225514" y="117430"/>
            <a:ext cx="7985036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212F49"/>
                </a:solidFill>
                <a:latin typeface="微软雅黑" panose="020B0503020204020204" charset="-122"/>
                <a:ea typeface="微软雅黑" panose="020B0503020204020204" charset="-122"/>
              </a:rPr>
              <a:t>总结与思考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604A4E1-3CD9-093D-F09C-4E64DBB1788C}"/>
              </a:ext>
            </a:extLst>
          </p:cNvPr>
          <p:cNvCxnSpPr/>
          <p:nvPr/>
        </p:nvCxnSpPr>
        <p:spPr>
          <a:xfrm>
            <a:off x="120316" y="670515"/>
            <a:ext cx="930816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8D07AC2-EA5B-79BE-5BE5-3096894B43C1}"/>
              </a:ext>
            </a:extLst>
          </p:cNvPr>
          <p:cNvSpPr/>
          <p:nvPr/>
        </p:nvSpPr>
        <p:spPr>
          <a:xfrm>
            <a:off x="120316" y="124145"/>
            <a:ext cx="97684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4028ED-F99A-0438-40BC-104B56BBF849}"/>
              </a:ext>
            </a:extLst>
          </p:cNvPr>
          <p:cNvSpPr txBox="1"/>
          <p:nvPr/>
        </p:nvSpPr>
        <p:spPr>
          <a:xfrm>
            <a:off x="324017" y="1175164"/>
            <a:ext cx="6216894" cy="4850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针对以往视频动作识别方法存在的：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+mn-ea"/>
                <a:cs typeface="Times New Roman" panose="02020603050405020304" pitchFamily="18" charset="0"/>
              </a:rPr>
              <a:t>不能很好地对长视频进行建模</a:t>
            </a:r>
            <a:endParaRPr lang="en-US" altLang="zh-CN" sz="1600" dirty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+mn-ea"/>
              </a:rPr>
              <a:t>模型可扩展性差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提出了，两种能够有效将帧级 </a:t>
            </a:r>
            <a:r>
              <a:rPr lang="en-US" altLang="zh-CN" sz="1600" dirty="0">
                <a:latin typeface="+mn-ea"/>
              </a:rPr>
              <a:t>CNN </a:t>
            </a:r>
            <a:r>
              <a:rPr lang="zh-CN" altLang="en-US" sz="1600" dirty="0">
                <a:latin typeface="+mn-ea"/>
              </a:rPr>
              <a:t>输出聚合为视频级预测的视频分类方法：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+mn-ea"/>
              </a:rPr>
              <a:t>特征池化方法</a:t>
            </a:r>
            <a:r>
              <a:rPr lang="en-US" altLang="zh-CN" sz="1600" dirty="0">
                <a:latin typeface="+mn-ea"/>
              </a:rPr>
              <a:t>——</a:t>
            </a:r>
            <a:r>
              <a:rPr lang="zh-CN" altLang="en-US" sz="1600" dirty="0">
                <a:latin typeface="+mn-ea"/>
              </a:rPr>
              <a:t>在时间维上对局部特征做最大池化；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+mn-ea"/>
              </a:rPr>
              <a:t>LSTM </a:t>
            </a:r>
            <a:r>
              <a:rPr lang="zh-CN" altLang="en-US" sz="1600" dirty="0">
                <a:latin typeface="+mn-ea"/>
              </a:rPr>
              <a:t>方法 </a:t>
            </a:r>
            <a:r>
              <a:rPr lang="en-US" altLang="zh-CN" sz="1600" dirty="0">
                <a:latin typeface="+mn-ea"/>
              </a:rPr>
              <a:t>——</a:t>
            </a:r>
            <a:r>
              <a:rPr lang="zh-CN" altLang="en-US" sz="1600" dirty="0">
                <a:latin typeface="+mn-ea"/>
              </a:rPr>
              <a:t>通过循环单元的隐状态，逐帧积累时间信息。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核心思想是</a:t>
            </a:r>
            <a:r>
              <a:rPr lang="zh-CN" altLang="en-US" sz="1600" dirty="0">
                <a:latin typeface="+mn-ea"/>
              </a:rPr>
              <a:t>利用更长时间范围的信息，能提升视频分类性能。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一些发现</a:t>
            </a:r>
            <a:r>
              <a:rPr lang="zh-CN" altLang="en-US" sz="1600" dirty="0">
                <a:latin typeface="+mn-ea"/>
              </a:rPr>
              <a:t>：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+mn-ea"/>
              </a:rPr>
              <a:t>UCF-101 </a:t>
            </a:r>
            <a:r>
              <a:rPr lang="zh-CN" altLang="en-US" sz="1600" dirty="0">
                <a:latin typeface="+mn-ea"/>
              </a:rPr>
              <a:t>上：要获得最优结果，必须使用光流；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+mn-ea"/>
              </a:rPr>
              <a:t>Sports-1M </a:t>
            </a:r>
            <a:r>
              <a:rPr lang="zh-CN" altLang="en-US" sz="1600" dirty="0">
                <a:latin typeface="+mn-ea"/>
              </a:rPr>
              <a:t>光流反而不稳定、无益，此时需要更复杂的时序建模结构如</a:t>
            </a:r>
            <a:r>
              <a:rPr lang="en-US" altLang="zh-CN" sz="1600" dirty="0">
                <a:latin typeface="+mn-ea"/>
              </a:rPr>
              <a:t>LSTM</a:t>
            </a:r>
            <a:r>
              <a:rPr lang="zh-CN" altLang="en-US" sz="1600" dirty="0">
                <a:latin typeface="+mn-ea"/>
              </a:rPr>
              <a:t>（即使噪声信号大，</a:t>
            </a:r>
            <a:r>
              <a:rPr lang="en-US" altLang="zh-CN" sz="1600" dirty="0">
                <a:latin typeface="+mn-ea"/>
              </a:rPr>
              <a:t>LSTM</a:t>
            </a:r>
            <a:r>
              <a:rPr lang="zh-CN" altLang="en-US" sz="1600" dirty="0">
                <a:latin typeface="+mn-ea"/>
              </a:rPr>
              <a:t>也能通过时间上的平滑与选择记忆来提取真正的运动语义信息）。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39C22A-28B0-EAB3-06F8-9A4743E56A47}"/>
              </a:ext>
            </a:extLst>
          </p:cNvPr>
          <p:cNvSpPr txBox="1"/>
          <p:nvPr/>
        </p:nvSpPr>
        <p:spPr>
          <a:xfrm>
            <a:off x="169158" y="688955"/>
            <a:ext cx="2880981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总结</a:t>
            </a:r>
            <a:r>
              <a:rPr lang="zh-CN" altLang="en-US" sz="2000" dirty="0"/>
              <a:t>：</a:t>
            </a:r>
            <a:endParaRPr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7375FE-4E41-6B8A-C23B-E7097CCD33A3}"/>
              </a:ext>
            </a:extLst>
          </p:cNvPr>
          <p:cNvSpPr txBox="1"/>
          <p:nvPr/>
        </p:nvSpPr>
        <p:spPr>
          <a:xfrm>
            <a:off x="6547499" y="726488"/>
            <a:ext cx="2880981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/>
              <a:t>思考</a:t>
            </a:r>
            <a:r>
              <a:rPr lang="zh-CN" altLang="en-US" sz="2000" dirty="0"/>
              <a:t>：</a:t>
            </a:r>
            <a:endParaRPr lang="en-US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9A9DA1-A99C-9BA3-7717-866060A510FC}"/>
              </a:ext>
            </a:extLst>
          </p:cNvPr>
          <p:cNvSpPr txBox="1"/>
          <p:nvPr/>
        </p:nvSpPr>
        <p:spPr>
          <a:xfrm>
            <a:off x="6547499" y="1403396"/>
            <a:ext cx="5552766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/>
              <a:t>Max-pooling 有效性分析：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/>
              <a:t>Max-pooling的反向传播机制在本质上实现了一种隐式的多实例选择过程。</a:t>
            </a:r>
            <a:endParaRPr lang="en-US" altLang="zh-CN" sz="1600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/>
              <a:t>最大池化会生成稀疏的梯度更新，提升网络学习速度。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DBDDE75-5D29-CC41-53E5-106C391BB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166395"/>
              </p:ext>
            </p:extLst>
          </p:nvPr>
        </p:nvGraphicFramePr>
        <p:xfrm>
          <a:off x="6605491" y="4920576"/>
          <a:ext cx="5436781" cy="157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073">
                  <a:extLst>
                    <a:ext uri="{9D8B030D-6E8A-4147-A177-3AD203B41FA5}">
                      <a16:colId xmlns:a16="http://schemas.microsoft.com/office/drawing/2014/main" val="2660076522"/>
                    </a:ext>
                  </a:extLst>
                </a:gridCol>
                <a:gridCol w="1217915">
                  <a:extLst>
                    <a:ext uri="{9D8B030D-6E8A-4147-A177-3AD203B41FA5}">
                      <a16:colId xmlns:a16="http://schemas.microsoft.com/office/drawing/2014/main" val="1032967006"/>
                    </a:ext>
                  </a:extLst>
                </a:gridCol>
                <a:gridCol w="829340">
                  <a:extLst>
                    <a:ext uri="{9D8B030D-6E8A-4147-A177-3AD203B41FA5}">
                      <a16:colId xmlns:a16="http://schemas.microsoft.com/office/drawing/2014/main" val="3656093650"/>
                    </a:ext>
                  </a:extLst>
                </a:gridCol>
                <a:gridCol w="823035">
                  <a:extLst>
                    <a:ext uri="{9D8B030D-6E8A-4147-A177-3AD203B41FA5}">
                      <a16:colId xmlns:a16="http://schemas.microsoft.com/office/drawing/2014/main" val="2130406455"/>
                    </a:ext>
                  </a:extLst>
                </a:gridCol>
                <a:gridCol w="806418">
                  <a:extLst>
                    <a:ext uri="{9D8B030D-6E8A-4147-A177-3AD203B41FA5}">
                      <a16:colId xmlns:a16="http://schemas.microsoft.com/office/drawing/2014/main" val="704617773"/>
                    </a:ext>
                  </a:extLst>
                </a:gridCol>
              </a:tblGrid>
              <a:tr h="334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方法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收敛轮次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auc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693755"/>
                  </a:ext>
                </a:extLst>
              </a:tr>
              <a:tr h="4420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Mean Pooling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0.597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0.487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0.005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736879"/>
                  </a:ext>
                </a:extLst>
              </a:tr>
              <a:tr h="382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 Pooling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0.752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0.817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0.700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990541"/>
                  </a:ext>
                </a:extLst>
              </a:tr>
              <a:tr h="3827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LSTM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80869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588B3ED0-CC5A-AD72-A4D7-DC2C6E9102C8}"/>
              </a:ext>
            </a:extLst>
          </p:cNvPr>
          <p:cNvSpPr txBox="1"/>
          <p:nvPr/>
        </p:nvSpPr>
        <p:spPr>
          <a:xfrm>
            <a:off x="6547499" y="3217105"/>
            <a:ext cx="5552766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/>
              <a:t>LSTM </a:t>
            </a:r>
            <a:r>
              <a:rPr lang="zh-CN" altLang="en-US" sz="1600" dirty="0"/>
              <a:t>有效性分析：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dirty="0"/>
              <a:t>相较于</a:t>
            </a:r>
            <a:r>
              <a:rPr lang="en-US" altLang="zh-CN" sz="1600" dirty="0"/>
              <a:t>Max-pooling</a:t>
            </a:r>
            <a:r>
              <a:rPr lang="zh-CN" altLang="en-US" sz="1600" dirty="0"/>
              <a:t>，</a:t>
            </a:r>
            <a:r>
              <a:rPr lang="en-US" altLang="zh-CN" sz="1600" dirty="0"/>
              <a:t>LSTM</a:t>
            </a:r>
            <a:r>
              <a:rPr lang="zh-CN" altLang="en-US" sz="1600" dirty="0"/>
              <a:t>更像是一种动态建模机制，尤其是当信息随着时序产生较大变化时，</a:t>
            </a:r>
            <a:r>
              <a:rPr lang="en-US" altLang="zh-CN" sz="1600" dirty="0"/>
              <a:t>LSTM</a:t>
            </a:r>
            <a:r>
              <a:rPr lang="zh-CN" altLang="en-US" sz="1600" dirty="0"/>
              <a:t>效果明显。</a:t>
            </a:r>
            <a:endParaRPr lang="en-US" altLang="zh-CN" sz="1600" dirty="0"/>
          </a:p>
          <a:p>
            <a:pPr algn="just">
              <a:lnSpc>
                <a:spcPct val="150000"/>
              </a:lnSpc>
            </a:pPr>
            <a:r>
              <a:rPr lang="zh-CN" altLang="en-US" sz="1600" dirty="0"/>
              <a:t>实际中，</a:t>
            </a:r>
            <a:r>
              <a:rPr lang="en-US" altLang="zh-CN" sz="1600" dirty="0"/>
              <a:t>LSTM</a:t>
            </a:r>
            <a:r>
              <a:rPr lang="zh-CN" altLang="en-US" sz="1600" dirty="0"/>
              <a:t>比较难</a:t>
            </a:r>
            <a:r>
              <a:rPr lang="en-US" altLang="zh-CN" sz="1600" dirty="0"/>
              <a:t>train.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649270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7467D"/>
            </a:gs>
            <a:gs pos="100000">
              <a:schemeClr val="accent1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11487" y="2760058"/>
            <a:ext cx="10092267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谢</a:t>
            </a:r>
            <a:r>
              <a:rPr lang="en-US" altLang="zh-CN" sz="6000" b="1" dirty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 </a:t>
            </a:r>
            <a:r>
              <a:rPr lang="zh-CN" altLang="en-US" sz="6000" b="1" dirty="0">
                <a:solidFill>
                  <a:srgbClr val="29477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谢！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1185332" y="6437048"/>
            <a:ext cx="611380" cy="220823"/>
            <a:chOff x="10740039" y="6392507"/>
            <a:chExt cx="833590" cy="301083"/>
          </a:xfrm>
        </p:grpSpPr>
        <p:grpSp>
          <p:nvGrpSpPr>
            <p:cNvPr id="31" name="组合 30"/>
            <p:cNvGrpSpPr/>
            <p:nvPr/>
          </p:nvGrpSpPr>
          <p:grpSpPr>
            <a:xfrm>
              <a:off x="10740039" y="6392507"/>
              <a:ext cx="297810" cy="301083"/>
              <a:chOff x="10740039" y="6392507"/>
              <a:chExt cx="297810" cy="301083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10740039" y="6392507"/>
                <a:ext cx="297810" cy="301083"/>
                <a:chOff x="10740039" y="6392507"/>
                <a:chExt cx="297810" cy="301083"/>
              </a:xfrm>
            </p:grpSpPr>
            <p:sp>
              <p:nvSpPr>
                <p:cNvPr id="10" name="椭圆 9"/>
                <p:cNvSpPr/>
                <p:nvPr/>
              </p:nvSpPr>
              <p:spPr>
                <a:xfrm flipH="1">
                  <a:off x="10740040" y="6395782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101600" dir="12600000" algn="r" rotWithShape="0">
                    <a:schemeClr val="accent1">
                      <a:lumMod val="60000"/>
                      <a:lumOff val="40000"/>
                      <a:alpha val="28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 flipH="1">
                  <a:off x="10740039" y="6392507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63500" dir="2700000" algn="tl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</p:grpSp>
          <p:sp>
            <p:nvSpPr>
              <p:cNvPr id="11" name="Freeform 10"/>
              <p:cNvSpPr/>
              <p:nvPr/>
            </p:nvSpPr>
            <p:spPr bwMode="auto">
              <a:xfrm flipH="1">
                <a:off x="10780996" y="6447704"/>
                <a:ext cx="215893" cy="187413"/>
              </a:xfrm>
              <a:custGeom>
                <a:avLst/>
                <a:gdLst>
                  <a:gd name="T0" fmla="*/ 121 w 235"/>
                  <a:gd name="T1" fmla="*/ 191 h 204"/>
                  <a:gd name="T2" fmla="*/ 134 w 235"/>
                  <a:gd name="T3" fmla="*/ 204 h 204"/>
                  <a:gd name="T4" fmla="*/ 235 w 235"/>
                  <a:gd name="T5" fmla="*/ 101 h 204"/>
                  <a:gd name="T6" fmla="*/ 134 w 235"/>
                  <a:gd name="T7" fmla="*/ 0 h 204"/>
                  <a:gd name="T8" fmla="*/ 121 w 235"/>
                  <a:gd name="T9" fmla="*/ 11 h 204"/>
                  <a:gd name="T10" fmla="*/ 203 w 235"/>
                  <a:gd name="T11" fmla="*/ 92 h 204"/>
                  <a:gd name="T12" fmla="*/ 0 w 235"/>
                  <a:gd name="T13" fmla="*/ 92 h 204"/>
                  <a:gd name="T14" fmla="*/ 0 w 235"/>
                  <a:gd name="T15" fmla="*/ 109 h 204"/>
                  <a:gd name="T16" fmla="*/ 203 w 235"/>
                  <a:gd name="T17" fmla="*/ 109 h 204"/>
                  <a:gd name="T18" fmla="*/ 121 w 235"/>
                  <a:gd name="T19" fmla="*/ 19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04">
                    <a:moveTo>
                      <a:pt x="121" y="191"/>
                    </a:moveTo>
                    <a:lnTo>
                      <a:pt x="134" y="204"/>
                    </a:lnTo>
                    <a:lnTo>
                      <a:pt x="235" y="101"/>
                    </a:lnTo>
                    <a:lnTo>
                      <a:pt x="134" y="0"/>
                    </a:lnTo>
                    <a:lnTo>
                      <a:pt x="121" y="11"/>
                    </a:lnTo>
                    <a:lnTo>
                      <a:pt x="203" y="92"/>
                    </a:lnTo>
                    <a:lnTo>
                      <a:pt x="0" y="92"/>
                    </a:lnTo>
                    <a:lnTo>
                      <a:pt x="0" y="109"/>
                    </a:lnTo>
                    <a:lnTo>
                      <a:pt x="203" y="109"/>
                    </a:lnTo>
                    <a:lnTo>
                      <a:pt x="121" y="19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solidFill>
                  <a:sysClr val="window" lastClr="FFFFFF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 rot="10800000">
              <a:off x="11275819" y="6392507"/>
              <a:ext cx="297810" cy="301083"/>
              <a:chOff x="10740039" y="6392507"/>
              <a:chExt cx="297810" cy="301083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10740039" y="6392507"/>
                <a:ext cx="297810" cy="301083"/>
                <a:chOff x="10740039" y="6392507"/>
                <a:chExt cx="297810" cy="301083"/>
              </a:xfrm>
            </p:grpSpPr>
            <p:sp>
              <p:nvSpPr>
                <p:cNvPr id="35" name="椭圆 34"/>
                <p:cNvSpPr/>
                <p:nvPr/>
              </p:nvSpPr>
              <p:spPr>
                <a:xfrm flipH="1">
                  <a:off x="10740040" y="6395782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65100" dist="101600" dir="12600000" algn="r" rotWithShape="0">
                    <a:schemeClr val="accent1">
                      <a:lumMod val="60000"/>
                      <a:lumOff val="40000"/>
                      <a:alpha val="28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 flipH="1">
                  <a:off x="10740039" y="6392507"/>
                  <a:ext cx="297809" cy="29780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101600" dist="63500" dir="2700000" algn="tl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微软雅黑" panose="020B0503020204020204" charset="-122"/>
                  </a:endParaRPr>
                </a:p>
              </p:txBody>
            </p:sp>
          </p:grpSp>
          <p:sp>
            <p:nvSpPr>
              <p:cNvPr id="34" name="Freeform 10"/>
              <p:cNvSpPr/>
              <p:nvPr/>
            </p:nvSpPr>
            <p:spPr bwMode="auto">
              <a:xfrm flipH="1">
                <a:off x="10780996" y="6447704"/>
                <a:ext cx="215893" cy="187413"/>
              </a:xfrm>
              <a:custGeom>
                <a:avLst/>
                <a:gdLst>
                  <a:gd name="T0" fmla="*/ 121 w 235"/>
                  <a:gd name="T1" fmla="*/ 191 h 204"/>
                  <a:gd name="T2" fmla="*/ 134 w 235"/>
                  <a:gd name="T3" fmla="*/ 204 h 204"/>
                  <a:gd name="T4" fmla="*/ 235 w 235"/>
                  <a:gd name="T5" fmla="*/ 101 h 204"/>
                  <a:gd name="T6" fmla="*/ 134 w 235"/>
                  <a:gd name="T7" fmla="*/ 0 h 204"/>
                  <a:gd name="T8" fmla="*/ 121 w 235"/>
                  <a:gd name="T9" fmla="*/ 11 h 204"/>
                  <a:gd name="T10" fmla="*/ 203 w 235"/>
                  <a:gd name="T11" fmla="*/ 92 h 204"/>
                  <a:gd name="T12" fmla="*/ 0 w 235"/>
                  <a:gd name="T13" fmla="*/ 92 h 204"/>
                  <a:gd name="T14" fmla="*/ 0 w 235"/>
                  <a:gd name="T15" fmla="*/ 109 h 204"/>
                  <a:gd name="T16" fmla="*/ 203 w 235"/>
                  <a:gd name="T17" fmla="*/ 109 h 204"/>
                  <a:gd name="T18" fmla="*/ 121 w 235"/>
                  <a:gd name="T19" fmla="*/ 19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04">
                    <a:moveTo>
                      <a:pt x="121" y="191"/>
                    </a:moveTo>
                    <a:lnTo>
                      <a:pt x="134" y="204"/>
                    </a:lnTo>
                    <a:lnTo>
                      <a:pt x="235" y="101"/>
                    </a:lnTo>
                    <a:lnTo>
                      <a:pt x="134" y="0"/>
                    </a:lnTo>
                    <a:lnTo>
                      <a:pt x="121" y="11"/>
                    </a:lnTo>
                    <a:lnTo>
                      <a:pt x="203" y="92"/>
                    </a:lnTo>
                    <a:lnTo>
                      <a:pt x="0" y="92"/>
                    </a:lnTo>
                    <a:lnTo>
                      <a:pt x="0" y="109"/>
                    </a:lnTo>
                    <a:lnTo>
                      <a:pt x="203" y="109"/>
                    </a:lnTo>
                    <a:lnTo>
                      <a:pt x="121" y="19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solidFill>
                  <a:sysClr val="window" lastClr="FFFFFF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2413193" y="6437048"/>
            <a:ext cx="1247915" cy="177937"/>
            <a:chOff x="4417219" y="521356"/>
            <a:chExt cx="1461482" cy="208389"/>
          </a:xfrm>
        </p:grpSpPr>
        <p:sp>
          <p:nvSpPr>
            <p:cNvPr id="48" name="任意多边形: 形状 47"/>
            <p:cNvSpPr/>
            <p:nvPr/>
          </p:nvSpPr>
          <p:spPr>
            <a:xfrm>
              <a:off x="441721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455283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468845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482407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495969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509531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523093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536655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550217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5637799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5773421" y="521356"/>
              <a:ext cx="105280" cy="208389"/>
            </a:xfrm>
            <a:custGeom>
              <a:avLst/>
              <a:gdLst>
                <a:gd name="connsiteX0" fmla="*/ 0 w 230981"/>
                <a:gd name="connsiteY0" fmla="*/ 0 h 457199"/>
                <a:gd name="connsiteX1" fmla="*/ 230981 w 230981"/>
                <a:gd name="connsiteY1" fmla="*/ 230981 h 457199"/>
                <a:gd name="connsiteX2" fmla="*/ 4763 w 230981"/>
                <a:gd name="connsiteY2" fmla="*/ 457199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981" h="457199">
                  <a:moveTo>
                    <a:pt x="0" y="0"/>
                  </a:moveTo>
                  <a:lnTo>
                    <a:pt x="230981" y="230981"/>
                  </a:lnTo>
                  <a:lnTo>
                    <a:pt x="4763" y="457199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</p:grpSp>
      <p:sp>
        <p:nvSpPr>
          <p:cNvPr id="12" name="任意多边形: 形状 43"/>
          <p:cNvSpPr/>
          <p:nvPr/>
        </p:nvSpPr>
        <p:spPr>
          <a:xfrm>
            <a:off x="2833370" y="1687830"/>
            <a:ext cx="236220" cy="198755"/>
          </a:xfrm>
          <a:custGeom>
            <a:avLst/>
            <a:gdLst>
              <a:gd name="connsiteX0" fmla="*/ 19072 w 174705"/>
              <a:gd name="connsiteY0" fmla="*/ 196907 h 198640"/>
              <a:gd name="connsiteX1" fmla="*/ 168384 w 174705"/>
              <a:gd name="connsiteY1" fmla="*/ 110306 h 198640"/>
              <a:gd name="connsiteX2" fmla="*/ 168384 w 174705"/>
              <a:gd name="connsiteY2" fmla="*/ 88334 h 198640"/>
              <a:gd name="connsiteX3" fmla="*/ 19072 w 174705"/>
              <a:gd name="connsiteY3" fmla="*/ 1734 h 198640"/>
              <a:gd name="connsiteX4" fmla="*/ 0 w 174705"/>
              <a:gd name="connsiteY4" fmla="*/ 12720 h 198640"/>
              <a:gd name="connsiteX5" fmla="*/ 0 w 174705"/>
              <a:gd name="connsiteY5" fmla="*/ 185921 h 198640"/>
              <a:gd name="connsiteX6" fmla="*/ 19072 w 174705"/>
              <a:gd name="connsiteY6" fmla="*/ 196907 h 19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705" h="198640">
                <a:moveTo>
                  <a:pt x="19072" y="196907"/>
                </a:moveTo>
                <a:lnTo>
                  <a:pt x="168384" y="110306"/>
                </a:lnTo>
                <a:cubicBezTo>
                  <a:pt x="176813" y="105417"/>
                  <a:pt x="176813" y="93223"/>
                  <a:pt x="168384" y="88334"/>
                </a:cubicBezTo>
                <a:lnTo>
                  <a:pt x="19072" y="1734"/>
                </a:lnTo>
                <a:cubicBezTo>
                  <a:pt x="10604" y="-3178"/>
                  <a:pt x="0" y="2930"/>
                  <a:pt x="0" y="12720"/>
                </a:cubicBezTo>
                <a:lnTo>
                  <a:pt x="0" y="185921"/>
                </a:lnTo>
                <a:cubicBezTo>
                  <a:pt x="0" y="195710"/>
                  <a:pt x="10604" y="201819"/>
                  <a:pt x="19072" y="19690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880" y="240665"/>
            <a:ext cx="1890273" cy="5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TA4LCJoZGlkIjoiOWIzNmY1ZTJhNWE5YmM5YzkxYTNlMTExMzNhYjJkZTEiLCJ1c2VyQ291bnQiOjF9"/>
  <p:tag name="KSO_WPP_MARK_KEY" val="9012bfe6-d30a-49b7-9efa-5a88e4aedcc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5igtzj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8334</TotalTime>
  <Words>1528</Words>
  <Application>Microsoft Office PowerPoint</Application>
  <PresentationFormat>宽屏</PresentationFormat>
  <Paragraphs>137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楷体</vt:lpstr>
      <vt:lpstr>微软雅黑</vt:lpstr>
      <vt:lpstr>华文楷体</vt:lpstr>
      <vt:lpstr>Wingdings</vt:lpstr>
      <vt:lpstr>等线</vt:lpstr>
      <vt:lpstr>Arial</vt:lpstr>
      <vt:lpstr>仿宋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A2888</dc:creator>
  <cp:lastModifiedBy>培元 蒋</cp:lastModifiedBy>
  <cp:revision>428</cp:revision>
  <dcterms:created xsi:type="dcterms:W3CDTF">2024-10-07T09:01:00Z</dcterms:created>
  <dcterms:modified xsi:type="dcterms:W3CDTF">2025-10-16T11:22:54Z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v1.0_mb_9hxzXSa7XHQTR28DEPlr7A==</vt:lpwstr>
  </property>
  <property fmtid="{D5CDD505-2E9C-101B-9397-08002B2CF9AE}" pid="4" name="ICV">
    <vt:lpwstr>A2B7DE6AC1634D199EDF5F3CE9386EDB_13</vt:lpwstr>
  </property>
</Properties>
</file>